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358" r:id="rId2"/>
    <p:sldId id="257" r:id="rId3"/>
    <p:sldId id="258" r:id="rId4"/>
    <p:sldId id="334" r:id="rId5"/>
    <p:sldId id="336" r:id="rId6"/>
    <p:sldId id="273" r:id="rId7"/>
    <p:sldId id="298" r:id="rId8"/>
    <p:sldId id="280" r:id="rId9"/>
    <p:sldId id="281" r:id="rId10"/>
    <p:sldId id="260" r:id="rId11"/>
    <p:sldId id="304" r:id="rId12"/>
    <p:sldId id="290" r:id="rId13"/>
    <p:sldId id="346" r:id="rId14"/>
    <p:sldId id="291" r:id="rId15"/>
    <p:sldId id="292" r:id="rId16"/>
    <p:sldId id="293" r:id="rId17"/>
    <p:sldId id="294" r:id="rId18"/>
    <p:sldId id="295" r:id="rId19"/>
    <p:sldId id="296" r:id="rId20"/>
    <p:sldId id="297" r:id="rId21"/>
    <p:sldId id="302" r:id="rId22"/>
    <p:sldId id="300" r:id="rId23"/>
    <p:sldId id="353" r:id="rId24"/>
    <p:sldId id="305" r:id="rId25"/>
    <p:sldId id="301" r:id="rId26"/>
    <p:sldId id="269" r:id="rId27"/>
    <p:sldId id="299" r:id="rId28"/>
    <p:sldId id="261" r:id="rId29"/>
    <p:sldId id="262" r:id="rId30"/>
    <p:sldId id="263" r:id="rId31"/>
    <p:sldId id="264" r:id="rId32"/>
    <p:sldId id="267" r:id="rId33"/>
    <p:sldId id="270" r:id="rId34"/>
    <p:sldId id="325" r:id="rId35"/>
    <p:sldId id="271" r:id="rId36"/>
    <p:sldId id="272" r:id="rId37"/>
    <p:sldId id="316" r:id="rId38"/>
    <p:sldId id="321" r:id="rId39"/>
    <p:sldId id="322" r:id="rId40"/>
    <p:sldId id="265" r:id="rId41"/>
    <p:sldId id="282" r:id="rId42"/>
    <p:sldId id="326" r:id="rId43"/>
    <p:sldId id="327" r:id="rId44"/>
    <p:sldId id="330" r:id="rId45"/>
    <p:sldId id="331" r:id="rId46"/>
    <p:sldId id="283" r:id="rId47"/>
    <p:sldId id="284" r:id="rId48"/>
    <p:sldId id="328" r:id="rId49"/>
    <p:sldId id="329" r:id="rId50"/>
    <p:sldId id="332" r:id="rId51"/>
    <p:sldId id="333" r:id="rId52"/>
    <p:sldId id="320" r:id="rId53"/>
    <p:sldId id="278" r:id="rId54"/>
    <p:sldId id="318" r:id="rId55"/>
    <p:sldId id="274" r:id="rId56"/>
    <p:sldId id="288" r:id="rId57"/>
    <p:sldId id="285" r:id="rId58"/>
    <p:sldId id="287" r:id="rId59"/>
    <p:sldId id="306" r:id="rId60"/>
    <p:sldId id="335" r:id="rId61"/>
    <p:sldId id="313" r:id="rId62"/>
    <p:sldId id="317" r:id="rId63"/>
    <p:sldId id="310" r:id="rId64"/>
    <p:sldId id="314" r:id="rId65"/>
    <p:sldId id="312" r:id="rId66"/>
    <p:sldId id="337" r:id="rId67"/>
    <p:sldId id="311" r:id="rId68"/>
    <p:sldId id="275" r:id="rId69"/>
    <p:sldId id="348" r:id="rId70"/>
    <p:sldId id="259" r:id="rId71"/>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2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4"/>
    <p:restoredTop sz="94674"/>
  </p:normalViewPr>
  <p:slideViewPr>
    <p:cSldViewPr snapToGrid="0" snapToObjects="1">
      <p:cViewPr varScale="1">
        <p:scale>
          <a:sx n="112" d="100"/>
          <a:sy n="112" d="100"/>
        </p:scale>
        <p:origin x="1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93D8D-46FA-5045-BF6D-7A25360F463C}" type="datetimeFigureOut">
              <a:rPr lang="it-IT" smtClean="0"/>
              <a:t>16/02/2022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1A60B-CFA7-FF4F-AFDC-66AEAC621C40}" type="slidenum">
              <a:rPr lang="it-IT" smtClean="0"/>
              <a:t>‹N›</a:t>
            </a:fld>
            <a:endParaRPr lang="it-IT"/>
          </a:p>
        </p:txBody>
      </p:sp>
    </p:spTree>
    <p:extLst>
      <p:ext uri="{BB962C8B-B14F-4D97-AF65-F5344CB8AC3E}">
        <p14:creationId xmlns:p14="http://schemas.microsoft.com/office/powerpoint/2010/main" val="68528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16/02/2022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14526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16/02/2022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104758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16/02/2022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74359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16/02/2022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1490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5548D9A5-43F8-4D4C-8E12-7970D9BF61E3}" type="datetimeFigureOut">
              <a:rPr lang="it-IT" smtClean="0"/>
              <a:t>16/02/2022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4214391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16/02/2022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75900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it-IT"/>
              <a:t>Modifica gli stili del testo dello schema
Secondo livello
Terzo livello
Quarto livello
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it-IT"/>
              <a:t>Modifica gli stili del testo dello schema
Secondo livello
Terzo livello
Quarto livello
Quinto livello</a:t>
            </a:r>
            <a:endParaRPr lang="en-US" dirty="0"/>
          </a:p>
        </p:txBody>
      </p:sp>
      <p:sp>
        <p:nvSpPr>
          <p:cNvPr id="7" name="Date Placeholder 6"/>
          <p:cNvSpPr>
            <a:spLocks noGrp="1"/>
          </p:cNvSpPr>
          <p:nvPr>
            <p:ph type="dt" sz="half" idx="10"/>
          </p:nvPr>
        </p:nvSpPr>
        <p:spPr/>
        <p:txBody>
          <a:bodyPr/>
          <a:lstStyle/>
          <a:p>
            <a:fld id="{5548D9A5-43F8-4D4C-8E12-7970D9BF61E3}" type="datetimeFigureOut">
              <a:rPr lang="it-IT" smtClean="0"/>
              <a:t>16/02/2022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417073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548D9A5-43F8-4D4C-8E12-7970D9BF61E3}" type="datetimeFigureOut">
              <a:rPr lang="it-IT" smtClean="0"/>
              <a:t>16/02/2022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350212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8D9A5-43F8-4D4C-8E12-7970D9BF61E3}" type="datetimeFigureOut">
              <a:rPr lang="it-IT" smtClean="0"/>
              <a:t>16/02/2022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49632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
Secondo livello
Terzo livello
Quarto livello
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16/02/2022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75530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5548D9A5-43F8-4D4C-8E12-7970D9BF61E3}" type="datetimeFigureOut">
              <a:rPr lang="it-IT" smtClean="0"/>
              <a:t>16/02/2022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6E80484-558D-2845-B125-3D836CFF7208}" type="slidenum">
              <a:rPr lang="it-IT" smtClean="0"/>
              <a:t>‹N›</a:t>
            </a:fld>
            <a:endParaRPr lang="it-IT"/>
          </a:p>
        </p:txBody>
      </p:sp>
    </p:spTree>
    <p:extLst>
      <p:ext uri="{BB962C8B-B14F-4D97-AF65-F5344CB8AC3E}">
        <p14:creationId xmlns:p14="http://schemas.microsoft.com/office/powerpoint/2010/main" val="285190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8D9A5-43F8-4D4C-8E12-7970D9BF61E3}" type="datetimeFigureOut">
              <a:rPr lang="it-IT" smtClean="0"/>
              <a:t>16/02/2022</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80484-558D-2845-B125-3D836CFF7208}" type="slidenum">
              <a:rPr lang="it-IT" smtClean="0"/>
              <a:t>‹N›</a:t>
            </a:fld>
            <a:endParaRPr lang="it-IT"/>
          </a:p>
        </p:txBody>
      </p:sp>
    </p:spTree>
    <p:extLst>
      <p:ext uri="{BB962C8B-B14F-4D97-AF65-F5344CB8AC3E}">
        <p14:creationId xmlns:p14="http://schemas.microsoft.com/office/powerpoint/2010/main" val="485319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olo 12">
            <a:extLst>
              <a:ext uri="{FF2B5EF4-FFF2-40B4-BE49-F238E27FC236}">
                <a16:creationId xmlns:a16="http://schemas.microsoft.com/office/drawing/2014/main" id="{72056EB3-FB02-E043-9C0D-F8C0561A1E02}"/>
              </a:ext>
            </a:extLst>
          </p:cNvPr>
          <p:cNvSpPr>
            <a:spLocks noGrp="1"/>
          </p:cNvSpPr>
          <p:nvPr>
            <p:ph type="ctrTitle"/>
          </p:nvPr>
        </p:nvSpPr>
        <p:spPr>
          <a:xfrm>
            <a:off x="714408" y="4030728"/>
            <a:ext cx="7743791" cy="491016"/>
          </a:xfrm>
        </p:spPr>
        <p:txBody>
          <a:bodyPr>
            <a:noAutofit/>
          </a:bodyPr>
          <a:lstStyle/>
          <a:p>
            <a:br>
              <a:rPr lang="it-IT" sz="3800" dirty="0">
                <a:solidFill>
                  <a:srgbClr val="982B3A"/>
                </a:solidFill>
                <a:latin typeface="+mn-lt"/>
              </a:rPr>
            </a:br>
            <a:r>
              <a:rPr lang="it-IT" sz="3800" dirty="0">
                <a:solidFill>
                  <a:srgbClr val="982B3A"/>
                </a:solidFill>
                <a:latin typeface="+mn-lt"/>
              </a:rPr>
              <a:t>Central </a:t>
            </a:r>
            <a:r>
              <a:rPr lang="it-IT" sz="3800" dirty="0" err="1">
                <a:solidFill>
                  <a:srgbClr val="982B3A"/>
                </a:solidFill>
                <a:latin typeface="+mn-lt"/>
              </a:rPr>
              <a:t>Bank</a:t>
            </a:r>
            <a:r>
              <a:rPr lang="it-IT" sz="3800" dirty="0">
                <a:solidFill>
                  <a:srgbClr val="982B3A"/>
                </a:solidFill>
                <a:latin typeface="+mn-lt"/>
              </a:rPr>
              <a:t> Digital </a:t>
            </a:r>
            <a:r>
              <a:rPr lang="it-IT" sz="3800" dirty="0" err="1">
                <a:solidFill>
                  <a:srgbClr val="982B3A"/>
                </a:solidFill>
                <a:latin typeface="+mn-lt"/>
              </a:rPr>
              <a:t>Currency</a:t>
            </a:r>
            <a:endParaRPr lang="it-IT" sz="3800" dirty="0">
              <a:solidFill>
                <a:srgbClr val="982B3A"/>
              </a:solidFill>
              <a:latin typeface="+mn-lt"/>
            </a:endParaRPr>
          </a:p>
        </p:txBody>
      </p:sp>
      <p:sp>
        <p:nvSpPr>
          <p:cNvPr id="3" name="Sottotitolo 2">
            <a:extLst>
              <a:ext uri="{FF2B5EF4-FFF2-40B4-BE49-F238E27FC236}">
                <a16:creationId xmlns:a16="http://schemas.microsoft.com/office/drawing/2014/main" id="{41A6633C-8A0F-40FA-8562-CF1D2C15C9AD}"/>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174414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0507F0-45B8-6543-89B4-A529BD3ED155}"/>
              </a:ext>
            </a:extLst>
          </p:cNvPr>
          <p:cNvSpPr>
            <a:spLocks noGrp="1"/>
          </p:cNvSpPr>
          <p:nvPr>
            <p:ph type="title"/>
          </p:nvPr>
        </p:nvSpPr>
        <p:spPr/>
        <p:txBody>
          <a:bodyPr/>
          <a:lstStyle/>
          <a:p>
            <a:r>
              <a:rPr lang="it-IT" dirty="0"/>
              <a:t>3. </a:t>
            </a:r>
            <a:r>
              <a:rPr lang="it-IT" dirty="0" err="1"/>
              <a:t>Motivation</a:t>
            </a:r>
            <a:endParaRPr lang="it-IT" dirty="0"/>
          </a:p>
        </p:txBody>
      </p:sp>
      <p:sp>
        <p:nvSpPr>
          <p:cNvPr id="3" name="Segnaposto contenuto 2">
            <a:extLst>
              <a:ext uri="{FF2B5EF4-FFF2-40B4-BE49-F238E27FC236}">
                <a16:creationId xmlns:a16="http://schemas.microsoft.com/office/drawing/2014/main" id="{F4119A39-2731-DA4F-931D-CA4895B5BB97}"/>
              </a:ext>
            </a:extLst>
          </p:cNvPr>
          <p:cNvSpPr>
            <a:spLocks noGrp="1"/>
          </p:cNvSpPr>
          <p:nvPr>
            <p:ph idx="1"/>
          </p:nvPr>
        </p:nvSpPr>
        <p:spPr/>
        <p:txBody>
          <a:bodyPr/>
          <a:lstStyle/>
          <a:p>
            <a:pPr marL="514350" indent="-514350">
              <a:buFont typeface="+mj-lt"/>
              <a:buAutoNum type="arabicPeriod"/>
            </a:pPr>
            <a:r>
              <a:rPr lang="it-IT" dirty="0"/>
              <a:t>The Consumer </a:t>
            </a:r>
            <a:r>
              <a:rPr lang="it-IT" dirty="0" err="1"/>
              <a:t>perspective</a:t>
            </a:r>
            <a:endParaRPr lang="it-IT" dirty="0"/>
          </a:p>
          <a:p>
            <a:pPr marL="514350" indent="-514350">
              <a:buFont typeface="+mj-lt"/>
              <a:buAutoNum type="arabicPeriod"/>
            </a:pPr>
            <a:r>
              <a:rPr lang="it-IT" dirty="0"/>
              <a:t>The Central </a:t>
            </a:r>
            <a:r>
              <a:rPr lang="it-IT" dirty="0" err="1"/>
              <a:t>Bank</a:t>
            </a:r>
            <a:r>
              <a:rPr lang="it-IT" dirty="0"/>
              <a:t> </a:t>
            </a:r>
            <a:r>
              <a:rPr lang="it-IT" dirty="0" err="1"/>
              <a:t>perspective</a:t>
            </a:r>
            <a:endParaRPr lang="it-IT" dirty="0"/>
          </a:p>
          <a:p>
            <a:pPr marL="514350" indent="-514350">
              <a:buFont typeface="+mj-lt"/>
              <a:buAutoNum type="arabicPeriod"/>
            </a:pPr>
            <a:r>
              <a:rPr lang="it-IT" dirty="0"/>
              <a:t>The </a:t>
            </a:r>
            <a:r>
              <a:rPr lang="it-IT" dirty="0" err="1"/>
              <a:t>real</a:t>
            </a:r>
            <a:r>
              <a:rPr lang="it-IT" dirty="0"/>
              <a:t> economy </a:t>
            </a:r>
            <a:r>
              <a:rPr lang="it-IT" dirty="0" err="1"/>
              <a:t>perspective</a:t>
            </a:r>
            <a:endParaRPr lang="it-IT" dirty="0"/>
          </a:p>
        </p:txBody>
      </p:sp>
    </p:spTree>
    <p:extLst>
      <p:ext uri="{BB962C8B-B14F-4D97-AF65-F5344CB8AC3E}">
        <p14:creationId xmlns:p14="http://schemas.microsoft.com/office/powerpoint/2010/main" val="3494809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E8D9FA-B668-B44F-B67A-17EF3A846588}"/>
              </a:ext>
            </a:extLst>
          </p:cNvPr>
          <p:cNvSpPr>
            <a:spLocks noGrp="1"/>
          </p:cNvSpPr>
          <p:nvPr>
            <p:ph type="title"/>
          </p:nvPr>
        </p:nvSpPr>
        <p:spPr/>
        <p:txBody>
          <a:bodyPr/>
          <a:lstStyle/>
          <a:p>
            <a:r>
              <a:rPr lang="it-IT" dirty="0"/>
              <a:t>3.1) The consumer </a:t>
            </a:r>
            <a:r>
              <a:rPr lang="it-IT" dirty="0" err="1"/>
              <a:t>perspective</a:t>
            </a:r>
            <a:endParaRPr lang="it-IT" dirty="0"/>
          </a:p>
        </p:txBody>
      </p:sp>
      <p:sp>
        <p:nvSpPr>
          <p:cNvPr id="3" name="Segnaposto contenuto 2">
            <a:extLst>
              <a:ext uri="{FF2B5EF4-FFF2-40B4-BE49-F238E27FC236}">
                <a16:creationId xmlns:a16="http://schemas.microsoft.com/office/drawing/2014/main" id="{B94C5A74-BC9F-164D-89FA-44365306E7D5}"/>
              </a:ext>
            </a:extLst>
          </p:cNvPr>
          <p:cNvSpPr>
            <a:spLocks noGrp="1"/>
          </p:cNvSpPr>
          <p:nvPr>
            <p:ph idx="1"/>
          </p:nvPr>
        </p:nvSpPr>
        <p:spPr/>
        <p:txBody>
          <a:bodyPr/>
          <a:lstStyle/>
          <a:p>
            <a:pPr marL="514350" indent="-514350">
              <a:buFont typeface="+mj-lt"/>
              <a:buAutoNum type="alphaLcParenR"/>
            </a:pPr>
            <a:r>
              <a:rPr lang="it-IT" dirty="0"/>
              <a:t>Cash and commercial </a:t>
            </a:r>
            <a:r>
              <a:rPr lang="it-IT" dirty="0" err="1"/>
              <a:t>bank</a:t>
            </a:r>
            <a:r>
              <a:rPr lang="it-IT" dirty="0"/>
              <a:t> </a:t>
            </a:r>
            <a:r>
              <a:rPr lang="it-IT" dirty="0" err="1"/>
              <a:t>money</a:t>
            </a:r>
            <a:r>
              <a:rPr lang="it-IT" dirty="0"/>
              <a:t> </a:t>
            </a:r>
            <a:r>
              <a:rPr lang="it-IT" dirty="0" err="1"/>
              <a:t>as</a:t>
            </a:r>
            <a:r>
              <a:rPr lang="it-IT" dirty="0"/>
              <a:t> </a:t>
            </a:r>
            <a:r>
              <a:rPr lang="it-IT" dirty="0" err="1"/>
              <a:t>means</a:t>
            </a:r>
            <a:r>
              <a:rPr lang="it-IT" dirty="0"/>
              <a:t> of </a:t>
            </a:r>
            <a:r>
              <a:rPr lang="it-IT" dirty="0" err="1"/>
              <a:t>payment</a:t>
            </a:r>
            <a:r>
              <a:rPr lang="it-IT" dirty="0"/>
              <a:t> </a:t>
            </a:r>
            <a:r>
              <a:rPr lang="it-IT" dirty="0" err="1"/>
              <a:t>decline</a:t>
            </a:r>
            <a:endParaRPr lang="it-IT" dirty="0"/>
          </a:p>
          <a:p>
            <a:pPr marL="514350" indent="-514350">
              <a:buFont typeface="+mj-lt"/>
              <a:buAutoNum type="alphaLcParenR"/>
            </a:pPr>
            <a:r>
              <a:rPr lang="it-IT" dirty="0"/>
              <a:t>The </a:t>
            </a:r>
            <a:r>
              <a:rPr lang="it-IT" dirty="0" err="1"/>
              <a:t>pandemic</a:t>
            </a:r>
            <a:r>
              <a:rPr lang="it-IT" dirty="0"/>
              <a:t> </a:t>
            </a:r>
            <a:r>
              <a:rPr lang="it-IT" dirty="0" err="1"/>
              <a:t>experience</a:t>
            </a:r>
            <a:r>
              <a:rPr lang="it-IT" dirty="0"/>
              <a:t>-Financial </a:t>
            </a:r>
            <a:r>
              <a:rPr lang="it-IT" dirty="0" err="1"/>
              <a:t>inclusion</a:t>
            </a:r>
            <a:r>
              <a:rPr lang="it-IT" dirty="0"/>
              <a:t> </a:t>
            </a:r>
          </a:p>
        </p:txBody>
      </p:sp>
    </p:spTree>
    <p:extLst>
      <p:ext uri="{BB962C8B-B14F-4D97-AF65-F5344CB8AC3E}">
        <p14:creationId xmlns:p14="http://schemas.microsoft.com/office/powerpoint/2010/main" val="211750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99DBD5-4E2E-9844-BF3E-F14B2959E495}"/>
              </a:ext>
            </a:extLst>
          </p:cNvPr>
          <p:cNvSpPr>
            <a:spLocks noGrp="1"/>
          </p:cNvSpPr>
          <p:nvPr>
            <p:ph type="title"/>
          </p:nvPr>
        </p:nvSpPr>
        <p:spPr>
          <a:xfrm>
            <a:off x="628650" y="54291"/>
            <a:ext cx="7886700" cy="1325563"/>
          </a:xfrm>
        </p:spPr>
        <p:txBody>
          <a:bodyPr>
            <a:normAutofit/>
          </a:bodyPr>
          <a:lstStyle/>
          <a:p>
            <a:r>
              <a:rPr lang="it-IT" sz="3200" dirty="0"/>
              <a:t>a) Cash and/or commercial </a:t>
            </a:r>
            <a:r>
              <a:rPr lang="it-IT" sz="3200" dirty="0" err="1"/>
              <a:t>bank</a:t>
            </a:r>
            <a:r>
              <a:rPr lang="it-IT" sz="3200" dirty="0"/>
              <a:t> </a:t>
            </a:r>
            <a:r>
              <a:rPr lang="it-IT" sz="3200" dirty="0" err="1"/>
              <a:t>money</a:t>
            </a:r>
            <a:r>
              <a:rPr lang="it-IT" sz="3200" dirty="0"/>
              <a:t> </a:t>
            </a:r>
            <a:r>
              <a:rPr lang="it-IT" sz="3200" dirty="0" err="1"/>
              <a:t>as</a:t>
            </a:r>
            <a:r>
              <a:rPr lang="it-IT" sz="3200" dirty="0"/>
              <a:t> </a:t>
            </a:r>
            <a:r>
              <a:rPr lang="it-IT" sz="3200" dirty="0" err="1"/>
              <a:t>means</a:t>
            </a:r>
            <a:r>
              <a:rPr lang="it-IT" sz="3200" dirty="0"/>
              <a:t> of </a:t>
            </a:r>
            <a:r>
              <a:rPr lang="it-IT" sz="3200" dirty="0" err="1"/>
              <a:t>payment</a:t>
            </a:r>
            <a:r>
              <a:rPr lang="it-IT" sz="3200" dirty="0"/>
              <a:t> </a:t>
            </a:r>
            <a:r>
              <a:rPr lang="it-IT" sz="3200" dirty="0" err="1"/>
              <a:t>decline</a:t>
            </a:r>
            <a:r>
              <a:rPr lang="it-IT" sz="3200" dirty="0"/>
              <a:t> </a:t>
            </a:r>
          </a:p>
        </p:txBody>
      </p:sp>
      <p:sp>
        <p:nvSpPr>
          <p:cNvPr id="3" name="Segnaposto contenuto 2">
            <a:extLst>
              <a:ext uri="{FF2B5EF4-FFF2-40B4-BE49-F238E27FC236}">
                <a16:creationId xmlns:a16="http://schemas.microsoft.com/office/drawing/2014/main" id="{D75587CF-D71C-EA40-A53A-21C12E8ADB94}"/>
              </a:ext>
            </a:extLst>
          </p:cNvPr>
          <p:cNvSpPr>
            <a:spLocks noGrp="1"/>
          </p:cNvSpPr>
          <p:nvPr>
            <p:ph idx="1"/>
          </p:nvPr>
        </p:nvSpPr>
        <p:spPr>
          <a:xfrm>
            <a:off x="628650" y="1379854"/>
            <a:ext cx="7886700" cy="5272405"/>
          </a:xfrm>
        </p:spPr>
        <p:txBody>
          <a:bodyPr>
            <a:normAutofit fontScale="62500" lnSpcReduction="20000"/>
          </a:bodyPr>
          <a:lstStyle/>
          <a:p>
            <a:pPr marL="0" indent="0">
              <a:buNone/>
            </a:pPr>
            <a:r>
              <a:rPr lang="it-IT" dirty="0"/>
              <a:t>A </a:t>
            </a:r>
            <a:r>
              <a:rPr lang="it-IT" dirty="0" err="1"/>
              <a:t>decline</a:t>
            </a:r>
            <a:r>
              <a:rPr lang="it-IT" dirty="0"/>
              <a:t> in the use of cash and of commercial </a:t>
            </a:r>
            <a:r>
              <a:rPr lang="it-IT" dirty="0" err="1"/>
              <a:t>banks</a:t>
            </a:r>
            <a:r>
              <a:rPr lang="it-IT" dirty="0"/>
              <a:t> </a:t>
            </a:r>
            <a:r>
              <a:rPr lang="it-IT" dirty="0" err="1"/>
              <a:t>money</a:t>
            </a:r>
            <a:r>
              <a:rPr lang="it-IT" dirty="0"/>
              <a:t> (</a:t>
            </a:r>
            <a:r>
              <a:rPr lang="it-IT" dirty="0" err="1"/>
              <a:t>debit</a:t>
            </a:r>
            <a:r>
              <a:rPr lang="it-IT" dirty="0"/>
              <a:t> card-</a:t>
            </a:r>
            <a:r>
              <a:rPr lang="it-IT" dirty="0" err="1"/>
              <a:t>bank</a:t>
            </a:r>
            <a:r>
              <a:rPr lang="it-IT" dirty="0"/>
              <a:t> transfer) in the economy </a:t>
            </a:r>
            <a:r>
              <a:rPr lang="it-IT" dirty="0" err="1"/>
              <a:t>would</a:t>
            </a:r>
            <a:r>
              <a:rPr lang="it-IT" dirty="0"/>
              <a:t> </a:t>
            </a:r>
            <a:r>
              <a:rPr lang="it-IT" dirty="0" err="1"/>
              <a:t>imply</a:t>
            </a:r>
            <a:r>
              <a:rPr lang="it-IT" dirty="0"/>
              <a:t> </a:t>
            </a:r>
            <a:r>
              <a:rPr lang="it-IT" dirty="0" err="1"/>
              <a:t>increasing</a:t>
            </a:r>
            <a:r>
              <a:rPr lang="it-IT" dirty="0"/>
              <a:t> </a:t>
            </a:r>
            <a:r>
              <a:rPr lang="it-IT" dirty="0" err="1"/>
              <a:t>dependence</a:t>
            </a:r>
            <a:r>
              <a:rPr lang="it-IT" dirty="0"/>
              <a:t> on private </a:t>
            </a:r>
            <a:r>
              <a:rPr lang="it-IT" dirty="0" err="1"/>
              <a:t>forms</a:t>
            </a:r>
            <a:r>
              <a:rPr lang="it-IT" dirty="0"/>
              <a:t> of </a:t>
            </a:r>
            <a:r>
              <a:rPr lang="it-IT" dirty="0" err="1"/>
              <a:t>money</a:t>
            </a:r>
            <a:r>
              <a:rPr lang="it-IT" dirty="0"/>
              <a:t> and private </a:t>
            </a:r>
            <a:r>
              <a:rPr lang="it-IT" dirty="0" err="1"/>
              <a:t>payment</a:t>
            </a:r>
            <a:r>
              <a:rPr lang="it-IT" dirty="0"/>
              <a:t> </a:t>
            </a:r>
            <a:r>
              <a:rPr lang="it-IT" dirty="0" err="1"/>
              <a:t>solutions</a:t>
            </a:r>
            <a:r>
              <a:rPr lang="it-IT" dirty="0"/>
              <a:t>. Beyond a </a:t>
            </a:r>
            <a:r>
              <a:rPr lang="it-IT" dirty="0" err="1"/>
              <a:t>certain</a:t>
            </a:r>
            <a:r>
              <a:rPr lang="it-IT" dirty="0"/>
              <a:t> </a:t>
            </a:r>
            <a:r>
              <a:rPr lang="it-IT" dirty="0" err="1"/>
              <a:t>point</a:t>
            </a:r>
            <a:r>
              <a:rPr lang="it-IT" dirty="0"/>
              <a:t>, </a:t>
            </a:r>
            <a:r>
              <a:rPr lang="it-IT" dirty="0" err="1"/>
              <a:t>such</a:t>
            </a:r>
            <a:r>
              <a:rPr lang="it-IT" dirty="0"/>
              <a:t> a trend </a:t>
            </a:r>
            <a:r>
              <a:rPr lang="it-IT" dirty="0" err="1"/>
              <a:t>could</a:t>
            </a:r>
            <a:r>
              <a:rPr lang="it-IT" dirty="0"/>
              <a:t> </a:t>
            </a:r>
            <a:r>
              <a:rPr lang="it-IT" dirty="0" err="1"/>
              <a:t>endanger</a:t>
            </a:r>
            <a:r>
              <a:rPr lang="it-IT" dirty="0"/>
              <a:t> the </a:t>
            </a:r>
            <a:r>
              <a:rPr lang="it-IT" dirty="0" err="1"/>
              <a:t>sustainability</a:t>
            </a:r>
            <a:r>
              <a:rPr lang="it-IT" dirty="0"/>
              <a:t> of the cash </a:t>
            </a:r>
            <a:r>
              <a:rPr lang="it-IT" dirty="0" err="1"/>
              <a:t>infrastructure</a:t>
            </a:r>
            <a:r>
              <a:rPr lang="it-IT" dirty="0"/>
              <a:t> (no </a:t>
            </a:r>
            <a:r>
              <a:rPr lang="it-IT" dirty="0" err="1"/>
              <a:t>reason</a:t>
            </a:r>
            <a:r>
              <a:rPr lang="it-IT" dirty="0"/>
              <a:t> to </a:t>
            </a:r>
            <a:r>
              <a:rPr lang="it-IT" dirty="0" err="1"/>
              <a:t>have</a:t>
            </a:r>
            <a:r>
              <a:rPr lang="it-IT" dirty="0"/>
              <a:t> ATM).</a:t>
            </a:r>
          </a:p>
          <a:p>
            <a:pPr marL="0" indent="0">
              <a:buNone/>
            </a:pPr>
            <a:r>
              <a:rPr lang="it-IT" dirty="0"/>
              <a:t>Cash </a:t>
            </a:r>
            <a:r>
              <a:rPr lang="it-IT" dirty="0" err="1"/>
              <a:t>is</a:t>
            </a:r>
            <a:r>
              <a:rPr lang="it-IT" dirty="0"/>
              <a:t> the </a:t>
            </a:r>
            <a:r>
              <a:rPr lang="it-IT" dirty="0" err="1"/>
              <a:t>only</a:t>
            </a:r>
            <a:r>
              <a:rPr lang="it-IT" dirty="0"/>
              <a:t> </a:t>
            </a:r>
            <a:r>
              <a:rPr lang="it-IT" dirty="0" err="1"/>
              <a:t>means</a:t>
            </a:r>
            <a:r>
              <a:rPr lang="it-IT" dirty="0"/>
              <a:t> of </a:t>
            </a:r>
            <a:r>
              <a:rPr lang="it-IT" dirty="0" err="1"/>
              <a:t>payment</a:t>
            </a:r>
            <a:r>
              <a:rPr lang="it-IT" dirty="0"/>
              <a:t> </a:t>
            </a:r>
            <a:r>
              <a:rPr lang="it-IT" dirty="0" err="1"/>
              <a:t>that</a:t>
            </a:r>
            <a:r>
              <a:rPr lang="it-IT" dirty="0"/>
              <a:t> </a:t>
            </a:r>
            <a:r>
              <a:rPr lang="it-IT" dirty="0" err="1"/>
              <a:t>is</a:t>
            </a:r>
            <a:r>
              <a:rPr lang="it-IT" dirty="0"/>
              <a:t> </a:t>
            </a:r>
            <a:r>
              <a:rPr lang="it-IT" dirty="0" err="1"/>
              <a:t>provided</a:t>
            </a:r>
            <a:r>
              <a:rPr lang="it-IT" dirty="0"/>
              <a:t> by the public </a:t>
            </a:r>
            <a:r>
              <a:rPr lang="it-IT" dirty="0" err="1"/>
              <a:t>sector</a:t>
            </a:r>
            <a:r>
              <a:rPr lang="it-IT" dirty="0"/>
              <a:t> with no commercial </a:t>
            </a:r>
            <a:r>
              <a:rPr lang="it-IT" dirty="0" err="1"/>
              <a:t>perspective</a:t>
            </a:r>
            <a:r>
              <a:rPr lang="it-IT" dirty="0"/>
              <a:t> (</a:t>
            </a:r>
            <a:r>
              <a:rPr lang="it-IT" dirty="0" err="1"/>
              <a:t>citizens</a:t>
            </a:r>
            <a:r>
              <a:rPr lang="it-IT" dirty="0"/>
              <a:t> </a:t>
            </a:r>
            <a:r>
              <a:rPr lang="it-IT" dirty="0" err="1"/>
              <a:t>would</a:t>
            </a:r>
            <a:r>
              <a:rPr lang="it-IT" dirty="0"/>
              <a:t> no </a:t>
            </a:r>
            <a:r>
              <a:rPr lang="it-IT" dirty="0" err="1"/>
              <a:t>longer</a:t>
            </a:r>
            <a:r>
              <a:rPr lang="it-IT" dirty="0"/>
              <a:t> </a:t>
            </a:r>
            <a:r>
              <a:rPr lang="it-IT" dirty="0" err="1"/>
              <a:t>have</a:t>
            </a:r>
            <a:r>
              <a:rPr lang="it-IT" dirty="0"/>
              <a:t> </a:t>
            </a:r>
            <a:r>
              <a:rPr lang="it-IT" dirty="0" err="1"/>
              <a:t>access</a:t>
            </a:r>
            <a:r>
              <a:rPr lang="it-IT" dirty="0"/>
              <a:t> to </a:t>
            </a:r>
            <a:r>
              <a:rPr lang="it-IT" dirty="0" err="1"/>
              <a:t>central</a:t>
            </a:r>
            <a:r>
              <a:rPr lang="it-IT" dirty="0"/>
              <a:t> </a:t>
            </a:r>
            <a:r>
              <a:rPr lang="it-IT" dirty="0" err="1"/>
              <a:t>bank</a:t>
            </a:r>
            <a:r>
              <a:rPr lang="it-IT" dirty="0"/>
              <a:t> balance </a:t>
            </a:r>
            <a:r>
              <a:rPr lang="it-IT" dirty="0" err="1"/>
              <a:t>sheet</a:t>
            </a:r>
            <a:r>
              <a:rPr lang="it-IT" dirty="0"/>
              <a:t>).</a:t>
            </a:r>
          </a:p>
          <a:p>
            <a:pPr marL="0" indent="0">
              <a:buNone/>
            </a:pPr>
            <a:r>
              <a:rPr lang="it-IT" dirty="0"/>
              <a:t>Commercial </a:t>
            </a:r>
            <a:r>
              <a:rPr lang="it-IT" dirty="0" err="1"/>
              <a:t>banks</a:t>
            </a:r>
            <a:r>
              <a:rPr lang="it-IT" dirty="0"/>
              <a:t> </a:t>
            </a:r>
            <a:r>
              <a:rPr lang="it-IT" dirty="0" err="1"/>
              <a:t>money</a:t>
            </a:r>
            <a:r>
              <a:rPr lang="it-IT" dirty="0"/>
              <a:t> </a:t>
            </a:r>
            <a:r>
              <a:rPr lang="it-IT" dirty="0" err="1"/>
              <a:t>is</a:t>
            </a:r>
            <a:r>
              <a:rPr lang="it-IT" dirty="0"/>
              <a:t> </a:t>
            </a:r>
            <a:r>
              <a:rPr lang="it-IT" dirty="0" err="1"/>
              <a:t>not</a:t>
            </a:r>
            <a:r>
              <a:rPr lang="it-IT" dirty="0"/>
              <a:t> </a:t>
            </a:r>
            <a:r>
              <a:rPr lang="it-IT" dirty="0" err="1"/>
              <a:t>accessible</a:t>
            </a:r>
            <a:r>
              <a:rPr lang="it-IT" dirty="0"/>
              <a:t> to some </a:t>
            </a:r>
            <a:r>
              <a:rPr lang="it-IT" dirty="0" err="1"/>
              <a:t>people</a:t>
            </a:r>
            <a:r>
              <a:rPr lang="it-IT" dirty="0"/>
              <a:t> (</a:t>
            </a:r>
            <a:r>
              <a:rPr lang="it-IT" dirty="0" err="1"/>
              <a:t>financial</a:t>
            </a:r>
            <a:r>
              <a:rPr lang="it-IT" dirty="0"/>
              <a:t> </a:t>
            </a:r>
            <a:r>
              <a:rPr lang="it-IT" dirty="0" err="1"/>
              <a:t>inclusion-developing</a:t>
            </a:r>
            <a:r>
              <a:rPr lang="it-IT" dirty="0"/>
              <a:t> </a:t>
            </a:r>
            <a:r>
              <a:rPr lang="it-IT" dirty="0" err="1"/>
              <a:t>countries</a:t>
            </a:r>
            <a:r>
              <a:rPr lang="it-IT" dirty="0"/>
              <a:t>). </a:t>
            </a:r>
          </a:p>
          <a:p>
            <a:pPr marL="0" indent="0">
              <a:buNone/>
            </a:pPr>
            <a:r>
              <a:rPr lang="it-IT" dirty="0"/>
              <a:t>A </a:t>
            </a:r>
            <a:r>
              <a:rPr lang="it-IT" dirty="0" err="1"/>
              <a:t>digital</a:t>
            </a:r>
            <a:r>
              <a:rPr lang="it-IT" dirty="0"/>
              <a:t> </a:t>
            </a:r>
            <a:r>
              <a:rPr lang="it-IT" dirty="0" err="1"/>
              <a:t>currency</a:t>
            </a:r>
            <a:r>
              <a:rPr lang="it-IT" dirty="0"/>
              <a:t> </a:t>
            </a:r>
            <a:r>
              <a:rPr lang="it-IT" dirty="0" err="1"/>
              <a:t>is</a:t>
            </a:r>
            <a:r>
              <a:rPr lang="it-IT" dirty="0"/>
              <a:t> an </a:t>
            </a:r>
            <a:r>
              <a:rPr lang="it-IT" dirty="0" err="1"/>
              <a:t>additional</a:t>
            </a:r>
            <a:r>
              <a:rPr lang="it-IT" dirty="0"/>
              <a:t> </a:t>
            </a:r>
            <a:r>
              <a:rPr lang="it-IT" dirty="0" err="1"/>
              <a:t>form</a:t>
            </a:r>
            <a:r>
              <a:rPr lang="it-IT" dirty="0"/>
              <a:t> of public </a:t>
            </a:r>
            <a:r>
              <a:rPr lang="it-IT" dirty="0" err="1"/>
              <a:t>money</a:t>
            </a:r>
            <a:r>
              <a:rPr lang="it-IT" dirty="0"/>
              <a:t> and </a:t>
            </a:r>
            <a:r>
              <a:rPr lang="it-IT" dirty="0" err="1"/>
              <a:t>means</a:t>
            </a:r>
            <a:r>
              <a:rPr lang="it-IT" dirty="0"/>
              <a:t> of </a:t>
            </a:r>
            <a:r>
              <a:rPr lang="it-IT" dirty="0" err="1"/>
              <a:t>payment</a:t>
            </a:r>
            <a:r>
              <a:rPr lang="it-IT" dirty="0"/>
              <a:t>. To </a:t>
            </a:r>
            <a:r>
              <a:rPr lang="it-IT" dirty="0" err="1"/>
              <a:t>this</a:t>
            </a:r>
            <a:r>
              <a:rPr lang="it-IT" dirty="0"/>
              <a:t> end the </a:t>
            </a:r>
            <a:r>
              <a:rPr lang="it-IT" dirty="0" err="1"/>
              <a:t>currency</a:t>
            </a:r>
            <a:r>
              <a:rPr lang="it-IT" dirty="0"/>
              <a:t> </a:t>
            </a:r>
            <a:r>
              <a:rPr lang="it-IT" dirty="0" err="1"/>
              <a:t>should</a:t>
            </a:r>
            <a:r>
              <a:rPr lang="it-IT" dirty="0"/>
              <a:t> be cheap to use (</a:t>
            </a:r>
            <a:r>
              <a:rPr lang="it-IT" dirty="0" err="1"/>
              <a:t>generating</a:t>
            </a:r>
            <a:r>
              <a:rPr lang="it-IT" dirty="0"/>
              <a:t> </a:t>
            </a:r>
            <a:r>
              <a:rPr lang="it-IT" dirty="0" err="1"/>
              <a:t>very</a:t>
            </a:r>
            <a:r>
              <a:rPr lang="it-IT" dirty="0"/>
              <a:t> </a:t>
            </a:r>
            <a:r>
              <a:rPr lang="it-IT" dirty="0" err="1"/>
              <a:t>low</a:t>
            </a:r>
            <a:r>
              <a:rPr lang="it-IT" dirty="0"/>
              <a:t> </a:t>
            </a:r>
            <a:r>
              <a:rPr lang="it-IT" dirty="0" err="1"/>
              <a:t>costs</a:t>
            </a:r>
            <a:r>
              <a:rPr lang="it-IT" dirty="0"/>
              <a:t> for </a:t>
            </a:r>
            <a:r>
              <a:rPr lang="it-IT" dirty="0" err="1"/>
              <a:t>users</a:t>
            </a:r>
            <a:r>
              <a:rPr lang="it-IT" dirty="0"/>
              <a:t>, </a:t>
            </a:r>
            <a:r>
              <a:rPr lang="it-IT" dirty="0" err="1"/>
              <a:t>like</a:t>
            </a:r>
            <a:r>
              <a:rPr lang="it-IT" dirty="0"/>
              <a:t> </a:t>
            </a:r>
            <a:r>
              <a:rPr lang="it-IT" dirty="0" err="1"/>
              <a:t>physical</a:t>
            </a:r>
            <a:r>
              <a:rPr lang="it-IT" dirty="0"/>
              <a:t> cash), </a:t>
            </a:r>
            <a:r>
              <a:rPr lang="it-IT" dirty="0" err="1"/>
              <a:t>secure</a:t>
            </a:r>
            <a:r>
              <a:rPr lang="it-IT" dirty="0"/>
              <a:t> (</a:t>
            </a:r>
            <a:r>
              <a:rPr lang="it-IT" dirty="0" err="1"/>
              <a:t>providing</a:t>
            </a:r>
            <a:r>
              <a:rPr lang="it-IT" dirty="0"/>
              <a:t> the </a:t>
            </a:r>
            <a:r>
              <a:rPr lang="it-IT" dirty="0" err="1"/>
              <a:t>highest</a:t>
            </a:r>
            <a:r>
              <a:rPr lang="it-IT" dirty="0"/>
              <a:t> </a:t>
            </a:r>
            <a:r>
              <a:rPr lang="it-IT" dirty="0" err="1"/>
              <a:t>levels</a:t>
            </a:r>
            <a:r>
              <a:rPr lang="it-IT" dirty="0"/>
              <a:t> of </a:t>
            </a:r>
            <a:r>
              <a:rPr lang="it-IT" dirty="0" err="1"/>
              <a:t>fraud</a:t>
            </a:r>
            <a:r>
              <a:rPr lang="it-IT" dirty="0"/>
              <a:t> </a:t>
            </a:r>
            <a:r>
              <a:rPr lang="it-IT" dirty="0" err="1"/>
              <a:t>prevention</a:t>
            </a:r>
            <a:r>
              <a:rPr lang="it-IT" dirty="0"/>
              <a:t> and </a:t>
            </a:r>
            <a:r>
              <a:rPr lang="it-IT" dirty="0" err="1"/>
              <a:t>offering</a:t>
            </a:r>
            <a:r>
              <a:rPr lang="it-IT" dirty="0"/>
              <a:t> consumer </a:t>
            </a:r>
            <a:r>
              <a:rPr lang="it-IT" dirty="0" err="1"/>
              <a:t>protection</a:t>
            </a:r>
            <a:r>
              <a:rPr lang="it-IT" dirty="0"/>
              <a:t>), </a:t>
            </a:r>
            <a:r>
              <a:rPr lang="it-IT" dirty="0" err="1"/>
              <a:t>risk</a:t>
            </a:r>
            <a:r>
              <a:rPr lang="it-IT" dirty="0"/>
              <a:t>-free (</a:t>
            </a:r>
            <a:r>
              <a:rPr lang="it-IT" dirty="0" err="1"/>
              <a:t>its</a:t>
            </a:r>
            <a:r>
              <a:rPr lang="it-IT" dirty="0"/>
              <a:t> </a:t>
            </a:r>
            <a:r>
              <a:rPr lang="it-IT" dirty="0" err="1"/>
              <a:t>holders</a:t>
            </a:r>
            <a:r>
              <a:rPr lang="it-IT" dirty="0"/>
              <a:t> </a:t>
            </a:r>
            <a:r>
              <a:rPr lang="it-IT" dirty="0" err="1"/>
              <a:t>should</a:t>
            </a:r>
            <a:r>
              <a:rPr lang="it-IT" dirty="0"/>
              <a:t> </a:t>
            </a:r>
            <a:r>
              <a:rPr lang="it-IT" dirty="0" err="1"/>
              <a:t>not</a:t>
            </a:r>
            <a:r>
              <a:rPr lang="it-IT" dirty="0"/>
              <a:t> be </a:t>
            </a:r>
            <a:r>
              <a:rPr lang="it-IT" dirty="0" err="1"/>
              <a:t>subject</a:t>
            </a:r>
            <a:r>
              <a:rPr lang="it-IT" dirty="0"/>
              <a:t> to </a:t>
            </a:r>
            <a:r>
              <a:rPr lang="it-IT" dirty="0" err="1"/>
              <a:t>any</a:t>
            </a:r>
            <a:r>
              <a:rPr lang="it-IT" dirty="0"/>
              <a:t> market </a:t>
            </a:r>
            <a:r>
              <a:rPr lang="it-IT" dirty="0" err="1"/>
              <a:t>risk</a:t>
            </a:r>
            <a:r>
              <a:rPr lang="it-IT" dirty="0"/>
              <a:t> or </a:t>
            </a:r>
            <a:r>
              <a:rPr lang="it-IT" dirty="0" err="1"/>
              <a:t>issuer</a:t>
            </a:r>
            <a:r>
              <a:rPr lang="it-IT" dirty="0"/>
              <a:t> default </a:t>
            </a:r>
            <a:r>
              <a:rPr lang="it-IT" dirty="0" err="1"/>
              <a:t>risk</a:t>
            </a:r>
            <a:r>
              <a:rPr lang="it-IT" dirty="0"/>
              <a:t>), easy to use (</a:t>
            </a:r>
            <a:r>
              <a:rPr lang="it-IT" dirty="0" err="1"/>
              <a:t>even</a:t>
            </a:r>
            <a:r>
              <a:rPr lang="it-IT" dirty="0"/>
              <a:t> for </a:t>
            </a:r>
            <a:r>
              <a:rPr lang="it-IT" dirty="0" err="1"/>
              <a:t>unskilled</a:t>
            </a:r>
            <a:r>
              <a:rPr lang="it-IT" dirty="0"/>
              <a:t> consumers and </a:t>
            </a:r>
            <a:r>
              <a:rPr lang="it-IT" dirty="0" err="1"/>
              <a:t>merchants</a:t>
            </a:r>
            <a:r>
              <a:rPr lang="it-IT" dirty="0"/>
              <a:t>) and </a:t>
            </a:r>
            <a:r>
              <a:rPr lang="it-IT" dirty="0" err="1"/>
              <a:t>efficient</a:t>
            </a:r>
            <a:r>
              <a:rPr lang="it-IT" dirty="0"/>
              <a:t> (</a:t>
            </a:r>
            <a:r>
              <a:rPr lang="it-IT" dirty="0" err="1"/>
              <a:t>permitting</a:t>
            </a:r>
            <a:r>
              <a:rPr lang="it-IT" dirty="0"/>
              <a:t> fast </a:t>
            </a:r>
            <a:r>
              <a:rPr lang="it-IT" dirty="0" err="1"/>
              <a:t>payments</a:t>
            </a:r>
            <a:r>
              <a:rPr lang="it-IT" dirty="0"/>
              <a:t>). </a:t>
            </a:r>
          </a:p>
          <a:p>
            <a:pPr marL="0" indent="0">
              <a:buNone/>
            </a:pPr>
            <a:r>
              <a:rPr lang="it-IT" dirty="0" err="1"/>
              <a:t>Intrinsic</a:t>
            </a:r>
            <a:r>
              <a:rPr lang="it-IT" dirty="0"/>
              <a:t> </a:t>
            </a:r>
            <a:r>
              <a:rPr lang="it-IT" dirty="0" err="1"/>
              <a:t>features</a:t>
            </a:r>
            <a:r>
              <a:rPr lang="it-IT" dirty="0"/>
              <a:t> of cash: </a:t>
            </a:r>
            <a:r>
              <a:rPr lang="it-IT" dirty="0" err="1"/>
              <a:t>physical</a:t>
            </a:r>
            <a:r>
              <a:rPr lang="it-IT" dirty="0"/>
              <a:t> nature, </a:t>
            </a:r>
            <a:r>
              <a:rPr lang="it-IT" dirty="0" err="1"/>
              <a:t>capacity</a:t>
            </a:r>
            <a:r>
              <a:rPr lang="it-IT" dirty="0"/>
              <a:t> to </a:t>
            </a:r>
            <a:r>
              <a:rPr lang="it-IT" dirty="0" err="1"/>
              <a:t>ensure</a:t>
            </a:r>
            <a:r>
              <a:rPr lang="it-IT" dirty="0"/>
              <a:t> privacy in </a:t>
            </a:r>
            <a:r>
              <a:rPr lang="it-IT" dirty="0" err="1"/>
              <a:t>payment</a:t>
            </a:r>
            <a:r>
              <a:rPr lang="it-IT" dirty="0"/>
              <a:t> </a:t>
            </a:r>
            <a:r>
              <a:rPr lang="it-IT" dirty="0" err="1"/>
              <a:t>transactions</a:t>
            </a:r>
            <a:r>
              <a:rPr lang="it-IT" dirty="0"/>
              <a:t> and the </a:t>
            </a:r>
            <a:r>
              <a:rPr lang="it-IT" dirty="0" err="1"/>
              <a:t>possibility</a:t>
            </a:r>
            <a:r>
              <a:rPr lang="it-IT" dirty="0"/>
              <a:t> to be </a:t>
            </a:r>
            <a:r>
              <a:rPr lang="it-IT" dirty="0" err="1"/>
              <a:t>used</a:t>
            </a:r>
            <a:r>
              <a:rPr lang="it-IT" dirty="0"/>
              <a:t> </a:t>
            </a:r>
            <a:r>
              <a:rPr lang="it-IT" dirty="0" err="1"/>
              <a:t>without</a:t>
            </a:r>
            <a:r>
              <a:rPr lang="it-IT" dirty="0"/>
              <a:t> </a:t>
            </a:r>
            <a:r>
              <a:rPr lang="it-IT" dirty="0" err="1"/>
              <a:t>any</a:t>
            </a:r>
            <a:r>
              <a:rPr lang="it-IT" dirty="0"/>
              <a:t> </a:t>
            </a:r>
            <a:r>
              <a:rPr lang="it-IT" dirty="0" err="1"/>
              <a:t>technical</a:t>
            </a:r>
            <a:r>
              <a:rPr lang="it-IT" dirty="0"/>
              <a:t> </a:t>
            </a:r>
            <a:r>
              <a:rPr lang="it-IT" dirty="0" err="1"/>
              <a:t>infrastructure</a:t>
            </a:r>
            <a:r>
              <a:rPr lang="it-IT" dirty="0"/>
              <a:t>, </a:t>
            </a:r>
            <a:r>
              <a:rPr lang="it-IT" dirty="0" err="1"/>
              <a:t>not</a:t>
            </a:r>
            <a:r>
              <a:rPr lang="it-IT" dirty="0"/>
              <a:t> (</a:t>
            </a:r>
            <a:r>
              <a:rPr lang="it-IT" dirty="0" err="1"/>
              <a:t>fully</a:t>
            </a:r>
            <a:r>
              <a:rPr lang="it-IT" dirty="0"/>
              <a:t>) </a:t>
            </a:r>
            <a:r>
              <a:rPr lang="it-IT" dirty="0" err="1"/>
              <a:t>matched</a:t>
            </a:r>
            <a:r>
              <a:rPr lang="it-IT" dirty="0"/>
              <a:t> by </a:t>
            </a:r>
            <a:r>
              <a:rPr lang="it-IT" dirty="0" err="1"/>
              <a:t>electronic</a:t>
            </a:r>
            <a:r>
              <a:rPr lang="it-IT" dirty="0"/>
              <a:t> </a:t>
            </a:r>
            <a:r>
              <a:rPr lang="it-IT" dirty="0" err="1"/>
              <a:t>payment</a:t>
            </a:r>
            <a:r>
              <a:rPr lang="it-IT" dirty="0"/>
              <a:t> </a:t>
            </a:r>
            <a:r>
              <a:rPr lang="it-IT" dirty="0" err="1"/>
              <a:t>solutions</a:t>
            </a:r>
            <a:r>
              <a:rPr lang="it-IT" dirty="0"/>
              <a:t>. The CBDC </a:t>
            </a:r>
            <a:r>
              <a:rPr lang="it-IT" dirty="0" err="1"/>
              <a:t>should</a:t>
            </a:r>
            <a:r>
              <a:rPr lang="it-IT" dirty="0"/>
              <a:t> </a:t>
            </a:r>
            <a:r>
              <a:rPr lang="it-IT" dirty="0" err="1"/>
              <a:t>allow</a:t>
            </a:r>
            <a:r>
              <a:rPr lang="it-IT" dirty="0"/>
              <a:t> </a:t>
            </a:r>
            <a:r>
              <a:rPr lang="it-IT" dirty="0" err="1"/>
              <a:t>citizens</a:t>
            </a:r>
            <a:r>
              <a:rPr lang="it-IT" dirty="0"/>
              <a:t> to continue to </a:t>
            </a:r>
            <a:r>
              <a:rPr lang="it-IT" dirty="0" err="1"/>
              <a:t>make</a:t>
            </a:r>
            <a:r>
              <a:rPr lang="it-IT" dirty="0"/>
              <a:t> </a:t>
            </a:r>
            <a:r>
              <a:rPr lang="it-IT" dirty="0" err="1"/>
              <a:t>their</a:t>
            </a:r>
            <a:r>
              <a:rPr lang="it-IT" dirty="0"/>
              <a:t> </a:t>
            </a:r>
            <a:r>
              <a:rPr lang="it-IT" dirty="0" err="1"/>
              <a:t>payments</a:t>
            </a:r>
            <a:r>
              <a:rPr lang="it-IT" dirty="0"/>
              <a:t> </a:t>
            </a:r>
            <a:r>
              <a:rPr lang="it-IT" dirty="0" err="1"/>
              <a:t>much</a:t>
            </a:r>
            <a:r>
              <a:rPr lang="it-IT" dirty="0"/>
              <a:t> </a:t>
            </a:r>
            <a:r>
              <a:rPr lang="it-IT" dirty="0" err="1"/>
              <a:t>as</a:t>
            </a:r>
            <a:r>
              <a:rPr lang="it-IT" dirty="0"/>
              <a:t> </a:t>
            </a:r>
            <a:r>
              <a:rPr lang="it-IT" dirty="0" err="1"/>
              <a:t>they</a:t>
            </a:r>
            <a:r>
              <a:rPr lang="it-IT" dirty="0"/>
              <a:t> do </a:t>
            </a:r>
            <a:r>
              <a:rPr lang="it-IT" dirty="0" err="1"/>
              <a:t>today</a:t>
            </a:r>
            <a:r>
              <a:rPr lang="it-IT" dirty="0"/>
              <a:t> with cash.</a:t>
            </a:r>
          </a:p>
          <a:p>
            <a:pPr marL="0" indent="0">
              <a:buNone/>
            </a:pPr>
            <a:r>
              <a:rPr lang="it-IT" dirty="0"/>
              <a:t>CBDC </a:t>
            </a:r>
            <a:r>
              <a:rPr lang="it-IT" dirty="0" err="1"/>
              <a:t>should</a:t>
            </a:r>
            <a:r>
              <a:rPr lang="it-IT" dirty="0"/>
              <a:t> </a:t>
            </a:r>
            <a:r>
              <a:rPr lang="it-IT" dirty="0" err="1"/>
              <a:t>permit</a:t>
            </a:r>
            <a:r>
              <a:rPr lang="it-IT" dirty="0"/>
              <a:t> off-line </a:t>
            </a:r>
            <a:r>
              <a:rPr lang="it-IT" dirty="0" err="1"/>
              <a:t>payments</a:t>
            </a:r>
            <a:r>
              <a:rPr lang="it-IT" dirty="0"/>
              <a:t>, easy for </a:t>
            </a:r>
            <a:r>
              <a:rPr lang="it-IT" dirty="0" err="1"/>
              <a:t>vulnerable</a:t>
            </a:r>
            <a:r>
              <a:rPr lang="it-IT" dirty="0"/>
              <a:t> </a:t>
            </a:r>
            <a:r>
              <a:rPr lang="it-IT" dirty="0" err="1"/>
              <a:t>groups</a:t>
            </a:r>
            <a:r>
              <a:rPr lang="it-IT" dirty="0"/>
              <a:t> to use, free of </a:t>
            </a:r>
            <a:r>
              <a:rPr lang="it-IT" dirty="0" err="1"/>
              <a:t>charge</a:t>
            </a:r>
            <a:r>
              <a:rPr lang="it-IT" dirty="0"/>
              <a:t> for </a:t>
            </a:r>
            <a:r>
              <a:rPr lang="it-IT" dirty="0" err="1"/>
              <a:t>basic</a:t>
            </a:r>
            <a:r>
              <a:rPr lang="it-IT" dirty="0"/>
              <a:t> use by </a:t>
            </a:r>
            <a:r>
              <a:rPr lang="it-IT" dirty="0" err="1"/>
              <a:t>payers</a:t>
            </a:r>
            <a:r>
              <a:rPr lang="it-IT" dirty="0"/>
              <a:t> and </a:t>
            </a:r>
            <a:r>
              <a:rPr lang="it-IT" dirty="0" err="1"/>
              <a:t>should</a:t>
            </a:r>
            <a:r>
              <a:rPr lang="it-IT" dirty="0"/>
              <a:t> </a:t>
            </a:r>
            <a:r>
              <a:rPr lang="it-IT" dirty="0" err="1"/>
              <a:t>protect</a:t>
            </a:r>
            <a:r>
              <a:rPr lang="it-IT" dirty="0"/>
              <a:t> privacy. </a:t>
            </a:r>
          </a:p>
          <a:p>
            <a:pPr marL="0" indent="0">
              <a:buNone/>
            </a:pPr>
            <a:endParaRPr lang="it-IT" dirty="0"/>
          </a:p>
          <a:p>
            <a:pPr marL="0" indent="0">
              <a:buNone/>
            </a:pPr>
            <a:endParaRPr lang="it-IT" dirty="0"/>
          </a:p>
        </p:txBody>
      </p:sp>
    </p:spTree>
    <p:extLst>
      <p:ext uri="{BB962C8B-B14F-4D97-AF65-F5344CB8AC3E}">
        <p14:creationId xmlns:p14="http://schemas.microsoft.com/office/powerpoint/2010/main" val="2400155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18227583-8CB4-544E-A06F-772F92E456E5}"/>
              </a:ext>
            </a:extLst>
          </p:cNvPr>
          <p:cNvPicPr>
            <a:picLocks noGrp="1" noChangeAspect="1"/>
          </p:cNvPicPr>
          <p:nvPr>
            <p:ph idx="1"/>
          </p:nvPr>
        </p:nvPicPr>
        <p:blipFill>
          <a:blip r:embed="rId2"/>
          <a:stretch>
            <a:fillRect/>
          </a:stretch>
        </p:blipFill>
        <p:spPr>
          <a:xfrm>
            <a:off x="483684" y="1110076"/>
            <a:ext cx="7886700" cy="4288172"/>
          </a:xfrm>
          <a:prstGeom prst="rect">
            <a:avLst/>
          </a:prstGeom>
        </p:spPr>
      </p:pic>
    </p:spTree>
    <p:extLst>
      <p:ext uri="{BB962C8B-B14F-4D97-AF65-F5344CB8AC3E}">
        <p14:creationId xmlns:p14="http://schemas.microsoft.com/office/powerpoint/2010/main" val="402648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49450554-022C-034B-8DDF-9E86EFB29E72}"/>
              </a:ext>
            </a:extLst>
          </p:cNvPr>
          <p:cNvPicPr>
            <a:picLocks noGrp="1" noChangeAspect="1"/>
          </p:cNvPicPr>
          <p:nvPr>
            <p:ph idx="1"/>
          </p:nvPr>
        </p:nvPicPr>
        <p:blipFill>
          <a:blip r:embed="rId2"/>
          <a:stretch>
            <a:fillRect/>
          </a:stretch>
        </p:blipFill>
        <p:spPr>
          <a:xfrm>
            <a:off x="4532652" y="480060"/>
            <a:ext cx="4611348" cy="2645410"/>
          </a:xfrm>
          <a:prstGeom prst="rect">
            <a:avLst/>
          </a:prstGeom>
        </p:spPr>
      </p:pic>
      <p:pic>
        <p:nvPicPr>
          <p:cNvPr id="5" name="Immagine 4">
            <a:extLst>
              <a:ext uri="{FF2B5EF4-FFF2-40B4-BE49-F238E27FC236}">
                <a16:creationId xmlns:a16="http://schemas.microsoft.com/office/drawing/2014/main" id="{7B487079-D6D4-4E4D-ACF4-DBDAE2AD812F}"/>
              </a:ext>
            </a:extLst>
          </p:cNvPr>
          <p:cNvPicPr>
            <a:picLocks noChangeAspect="1"/>
          </p:cNvPicPr>
          <p:nvPr/>
        </p:nvPicPr>
        <p:blipFill>
          <a:blip r:embed="rId3"/>
          <a:stretch>
            <a:fillRect/>
          </a:stretch>
        </p:blipFill>
        <p:spPr>
          <a:xfrm>
            <a:off x="1449070" y="3365500"/>
            <a:ext cx="6223000" cy="3492500"/>
          </a:xfrm>
          <a:prstGeom prst="rect">
            <a:avLst/>
          </a:prstGeom>
        </p:spPr>
      </p:pic>
      <p:pic>
        <p:nvPicPr>
          <p:cNvPr id="6" name="Immagine 5">
            <a:extLst>
              <a:ext uri="{FF2B5EF4-FFF2-40B4-BE49-F238E27FC236}">
                <a16:creationId xmlns:a16="http://schemas.microsoft.com/office/drawing/2014/main" id="{72A55BE8-A9EE-BA40-843C-F45E50EAB80A}"/>
              </a:ext>
            </a:extLst>
          </p:cNvPr>
          <p:cNvPicPr>
            <a:picLocks noChangeAspect="1"/>
          </p:cNvPicPr>
          <p:nvPr/>
        </p:nvPicPr>
        <p:blipFill>
          <a:blip r:embed="rId4"/>
          <a:stretch>
            <a:fillRect/>
          </a:stretch>
        </p:blipFill>
        <p:spPr>
          <a:xfrm>
            <a:off x="30759" y="491211"/>
            <a:ext cx="4529811" cy="2645410"/>
          </a:xfrm>
          <a:prstGeom prst="rect">
            <a:avLst/>
          </a:prstGeom>
        </p:spPr>
      </p:pic>
    </p:spTree>
    <p:extLst>
      <p:ext uri="{BB962C8B-B14F-4D97-AF65-F5344CB8AC3E}">
        <p14:creationId xmlns:p14="http://schemas.microsoft.com/office/powerpoint/2010/main" val="39663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AB5F55-7C11-ED48-8A42-F61208F31A68}"/>
              </a:ext>
            </a:extLst>
          </p:cNvPr>
          <p:cNvSpPr>
            <a:spLocks noGrp="1"/>
          </p:cNvSpPr>
          <p:nvPr>
            <p:ph type="title"/>
          </p:nvPr>
        </p:nvSpPr>
        <p:spPr>
          <a:xfrm>
            <a:off x="628650" y="209009"/>
            <a:ext cx="7886700" cy="1325563"/>
          </a:xfrm>
        </p:spPr>
        <p:txBody>
          <a:bodyPr>
            <a:normAutofit fontScale="90000"/>
          </a:bodyPr>
          <a:lstStyle/>
          <a:p>
            <a:r>
              <a:rPr lang="it-IT" dirty="0"/>
              <a:t>b) The </a:t>
            </a:r>
            <a:r>
              <a:rPr lang="it-IT" dirty="0" err="1"/>
              <a:t>pandemic</a:t>
            </a:r>
            <a:r>
              <a:rPr lang="it-IT" dirty="0"/>
              <a:t> </a:t>
            </a:r>
            <a:r>
              <a:rPr lang="it-IT" dirty="0" err="1"/>
              <a:t>experience</a:t>
            </a:r>
            <a:r>
              <a:rPr lang="it-IT" dirty="0"/>
              <a:t>-Financial </a:t>
            </a:r>
            <a:r>
              <a:rPr lang="it-IT" dirty="0" err="1"/>
              <a:t>inclusion</a:t>
            </a:r>
            <a:r>
              <a:rPr lang="it-IT" dirty="0"/>
              <a:t>, </a:t>
            </a:r>
            <a:r>
              <a:rPr lang="it-IT" dirty="0" err="1"/>
              <a:t>see</a:t>
            </a:r>
            <a:r>
              <a:rPr lang="it-IT" dirty="0"/>
              <a:t> Auer (2020)</a:t>
            </a:r>
          </a:p>
        </p:txBody>
      </p:sp>
      <p:sp>
        <p:nvSpPr>
          <p:cNvPr id="3" name="Segnaposto contenuto 2">
            <a:extLst>
              <a:ext uri="{FF2B5EF4-FFF2-40B4-BE49-F238E27FC236}">
                <a16:creationId xmlns:a16="http://schemas.microsoft.com/office/drawing/2014/main" id="{9D5B670C-69EA-1F46-968D-5CCF87D51019}"/>
              </a:ext>
            </a:extLst>
          </p:cNvPr>
          <p:cNvSpPr>
            <a:spLocks noGrp="1"/>
          </p:cNvSpPr>
          <p:nvPr>
            <p:ph idx="1"/>
          </p:nvPr>
        </p:nvSpPr>
        <p:spPr>
          <a:xfrm>
            <a:off x="628650" y="1391284"/>
            <a:ext cx="7886700" cy="5203825"/>
          </a:xfrm>
        </p:spPr>
        <p:txBody>
          <a:bodyPr>
            <a:normAutofit fontScale="55000" lnSpcReduction="20000"/>
          </a:bodyPr>
          <a:lstStyle/>
          <a:p>
            <a:pPr marL="0" indent="0">
              <a:buNone/>
            </a:pPr>
            <a:r>
              <a:rPr lang="it-IT" sz="3300" dirty="0"/>
              <a:t>The </a:t>
            </a:r>
            <a:r>
              <a:rPr lang="it-IT" sz="3300" dirty="0" err="1"/>
              <a:t>pandemic</a:t>
            </a:r>
            <a:r>
              <a:rPr lang="it-IT" sz="3300" dirty="0"/>
              <a:t> and </a:t>
            </a:r>
            <a:r>
              <a:rPr lang="it-IT" sz="3300" dirty="0" err="1"/>
              <a:t>resulting</a:t>
            </a:r>
            <a:r>
              <a:rPr lang="it-IT" sz="3300" dirty="0"/>
              <a:t> </a:t>
            </a:r>
            <a:r>
              <a:rPr lang="it-IT" sz="3300" dirty="0" err="1"/>
              <a:t>economic</a:t>
            </a:r>
            <a:r>
              <a:rPr lang="it-IT" sz="3300" dirty="0"/>
              <a:t> </a:t>
            </a:r>
            <a:r>
              <a:rPr lang="it-IT" sz="3300" dirty="0" err="1"/>
              <a:t>crisis</a:t>
            </a:r>
            <a:r>
              <a:rPr lang="it-IT" sz="3300" dirty="0"/>
              <a:t> </a:t>
            </a:r>
            <a:r>
              <a:rPr lang="it-IT" sz="3300" dirty="0" err="1"/>
              <a:t>have</a:t>
            </a:r>
            <a:r>
              <a:rPr lang="it-IT" sz="3300" dirty="0"/>
              <a:t> led to </a:t>
            </a:r>
            <a:r>
              <a:rPr lang="it-IT" sz="3300" dirty="0" err="1"/>
              <a:t>marked</a:t>
            </a:r>
            <a:r>
              <a:rPr lang="it-IT" sz="3300" dirty="0"/>
              <a:t> </a:t>
            </a:r>
            <a:r>
              <a:rPr lang="it-IT" sz="3300" dirty="0" err="1"/>
              <a:t>changes</a:t>
            </a:r>
            <a:r>
              <a:rPr lang="it-IT" sz="3300" dirty="0"/>
              <a:t> in the use of cash and in </a:t>
            </a:r>
            <a:r>
              <a:rPr lang="it-IT" sz="3300" dirty="0" err="1"/>
              <a:t>retail</a:t>
            </a:r>
            <a:r>
              <a:rPr lang="it-IT" sz="3300" dirty="0"/>
              <a:t> </a:t>
            </a:r>
            <a:r>
              <a:rPr lang="it-IT" sz="3300" dirty="0" err="1"/>
              <a:t>payment</a:t>
            </a:r>
            <a:r>
              <a:rPr lang="it-IT" sz="3300" dirty="0"/>
              <a:t> </a:t>
            </a:r>
            <a:r>
              <a:rPr lang="it-IT" sz="3300" dirty="0" err="1"/>
              <a:t>behaviour</a:t>
            </a:r>
            <a:r>
              <a:rPr lang="it-IT" sz="3300" dirty="0"/>
              <a:t>:</a:t>
            </a:r>
          </a:p>
          <a:p>
            <a:r>
              <a:rPr lang="it-IT" sz="3300" dirty="0" err="1"/>
              <a:t>temporary</a:t>
            </a:r>
            <a:r>
              <a:rPr lang="it-IT" sz="3300" dirty="0"/>
              <a:t> </a:t>
            </a:r>
            <a:r>
              <a:rPr lang="it-IT" sz="3300" dirty="0" err="1"/>
              <a:t>decline</a:t>
            </a:r>
            <a:r>
              <a:rPr lang="it-IT" sz="3300" dirty="0"/>
              <a:t> in cash </a:t>
            </a:r>
            <a:r>
              <a:rPr lang="it-IT" sz="3300" dirty="0" err="1"/>
              <a:t>withdrawals</a:t>
            </a:r>
            <a:r>
              <a:rPr lang="it-IT" sz="3300" dirty="0"/>
              <a:t> </a:t>
            </a:r>
          </a:p>
          <a:p>
            <a:r>
              <a:rPr lang="it-IT" sz="3300" dirty="0" err="1"/>
              <a:t>higher</a:t>
            </a:r>
            <a:r>
              <a:rPr lang="it-IT" sz="3300" dirty="0"/>
              <a:t> cash </a:t>
            </a:r>
            <a:r>
              <a:rPr lang="it-IT" sz="3300" dirty="0" err="1"/>
              <a:t>holdings</a:t>
            </a:r>
            <a:r>
              <a:rPr lang="it-IT" sz="3300" dirty="0"/>
              <a:t> (</a:t>
            </a:r>
            <a:r>
              <a:rPr lang="it-IT" sz="3300" dirty="0" err="1"/>
              <a:t>higher</a:t>
            </a:r>
            <a:r>
              <a:rPr lang="it-IT" sz="3300" dirty="0"/>
              <a:t> </a:t>
            </a:r>
            <a:r>
              <a:rPr lang="it-IT" sz="3300" dirty="0" err="1"/>
              <a:t>precautionary</a:t>
            </a:r>
            <a:r>
              <a:rPr lang="it-IT" sz="3300" dirty="0"/>
              <a:t> </a:t>
            </a:r>
            <a:r>
              <a:rPr lang="it-IT" sz="3300" dirty="0" err="1"/>
              <a:t>holdings</a:t>
            </a:r>
            <a:r>
              <a:rPr lang="it-IT" sz="3300" dirty="0"/>
              <a:t> of cash) </a:t>
            </a:r>
          </a:p>
          <a:p>
            <a:r>
              <a:rPr lang="it-IT" sz="3300" dirty="0" err="1"/>
              <a:t>increased</a:t>
            </a:r>
            <a:r>
              <a:rPr lang="it-IT" sz="3300" dirty="0"/>
              <a:t> use of </a:t>
            </a:r>
            <a:r>
              <a:rPr lang="it-IT" sz="3300" dirty="0" err="1"/>
              <a:t>contactless</a:t>
            </a:r>
            <a:r>
              <a:rPr lang="it-IT" sz="3300" dirty="0"/>
              <a:t> </a:t>
            </a:r>
            <a:r>
              <a:rPr lang="it-IT" sz="3300" dirty="0" err="1"/>
              <a:t>payments</a:t>
            </a:r>
            <a:r>
              <a:rPr lang="it-IT" sz="3300" dirty="0"/>
              <a:t> </a:t>
            </a:r>
            <a:r>
              <a:rPr lang="it-IT" sz="3300" dirty="0" err="1"/>
              <a:t>at</a:t>
            </a:r>
            <a:r>
              <a:rPr lang="it-IT" sz="3300" dirty="0"/>
              <a:t> the </a:t>
            </a:r>
            <a:r>
              <a:rPr lang="it-IT" sz="3300" dirty="0" err="1"/>
              <a:t>point</a:t>
            </a:r>
            <a:r>
              <a:rPr lang="it-IT" sz="3300" dirty="0"/>
              <a:t> of sale, </a:t>
            </a:r>
            <a:r>
              <a:rPr lang="it-IT" sz="3300" dirty="0" err="1"/>
              <a:t>surge</a:t>
            </a:r>
            <a:r>
              <a:rPr lang="it-IT" sz="3300" dirty="0"/>
              <a:t> in e-commerce, </a:t>
            </a:r>
            <a:r>
              <a:rPr lang="it-IT" sz="3300" dirty="0" err="1"/>
              <a:t>increased</a:t>
            </a:r>
            <a:r>
              <a:rPr lang="it-IT" sz="3300" dirty="0"/>
              <a:t> remote use of </a:t>
            </a:r>
            <a:r>
              <a:rPr lang="it-IT" sz="3300" dirty="0" err="1"/>
              <a:t>payment</a:t>
            </a:r>
            <a:r>
              <a:rPr lang="it-IT" sz="3300" dirty="0"/>
              <a:t> </a:t>
            </a:r>
            <a:r>
              <a:rPr lang="it-IT" sz="3300" dirty="0" err="1"/>
              <a:t>instruments</a:t>
            </a:r>
            <a:r>
              <a:rPr lang="it-IT" sz="3300" dirty="0"/>
              <a:t>: e-commerce </a:t>
            </a:r>
            <a:r>
              <a:rPr lang="it-IT" sz="3300" dirty="0" err="1"/>
              <a:t>spending</a:t>
            </a:r>
            <a:r>
              <a:rPr lang="it-IT" sz="3300" dirty="0"/>
              <a:t> in the </a:t>
            </a:r>
            <a:r>
              <a:rPr lang="it-IT" sz="3300" dirty="0" err="1"/>
              <a:t>United</a:t>
            </a:r>
            <a:r>
              <a:rPr lang="it-IT" sz="3300" dirty="0"/>
              <a:t> </a:t>
            </a:r>
            <a:r>
              <a:rPr lang="it-IT" sz="3300" dirty="0" err="1"/>
              <a:t>States</a:t>
            </a:r>
            <a:r>
              <a:rPr lang="it-IT" sz="3300" dirty="0"/>
              <a:t> </a:t>
            </a:r>
            <a:r>
              <a:rPr lang="it-IT" sz="3300" dirty="0" err="1"/>
              <a:t>grew</a:t>
            </a:r>
            <a:r>
              <a:rPr lang="it-IT" sz="3300" dirty="0"/>
              <a:t> by 93% </a:t>
            </a:r>
            <a:r>
              <a:rPr lang="it-IT" sz="3300" dirty="0" err="1"/>
              <a:t>year</a:t>
            </a:r>
            <a:r>
              <a:rPr lang="it-IT" sz="3300" dirty="0"/>
              <a:t> on </a:t>
            </a:r>
            <a:r>
              <a:rPr lang="it-IT" sz="3300" dirty="0" err="1"/>
              <a:t>year</a:t>
            </a:r>
            <a:r>
              <a:rPr lang="it-IT" sz="3300" dirty="0"/>
              <a:t> in </a:t>
            </a:r>
            <a:r>
              <a:rPr lang="it-IT" sz="3300" dirty="0" err="1"/>
              <a:t>May</a:t>
            </a:r>
            <a:r>
              <a:rPr lang="it-IT" sz="3300" dirty="0"/>
              <a:t> 2020 and e-commerce </a:t>
            </a:r>
            <a:r>
              <a:rPr lang="it-IT" sz="3300" dirty="0" err="1"/>
              <a:t>as</a:t>
            </a:r>
            <a:r>
              <a:rPr lang="it-IT" sz="3300" dirty="0"/>
              <a:t> a share of </a:t>
            </a:r>
            <a:r>
              <a:rPr lang="it-IT" sz="3300" dirty="0" err="1"/>
              <a:t>total</a:t>
            </a:r>
            <a:r>
              <a:rPr lang="it-IT" sz="3300" dirty="0"/>
              <a:t> </a:t>
            </a:r>
            <a:r>
              <a:rPr lang="it-IT" sz="3300" dirty="0" err="1"/>
              <a:t>retail</a:t>
            </a:r>
            <a:r>
              <a:rPr lang="it-IT" sz="3300" dirty="0"/>
              <a:t> sales </a:t>
            </a:r>
            <a:r>
              <a:rPr lang="it-IT" sz="3300" dirty="0" err="1"/>
              <a:t>reached</a:t>
            </a:r>
            <a:r>
              <a:rPr lang="it-IT" sz="3300" dirty="0"/>
              <a:t> a record of 33% in the </a:t>
            </a:r>
            <a:r>
              <a:rPr lang="it-IT" sz="3300" dirty="0" err="1"/>
              <a:t>United</a:t>
            </a:r>
            <a:r>
              <a:rPr lang="it-IT" sz="3300" dirty="0"/>
              <a:t> Kingdom in April and </a:t>
            </a:r>
            <a:r>
              <a:rPr lang="it-IT" sz="3300" dirty="0" err="1"/>
              <a:t>May</a:t>
            </a:r>
            <a:r>
              <a:rPr lang="it-IT" sz="3300" dirty="0"/>
              <a:t> 2020</a:t>
            </a:r>
          </a:p>
          <a:p>
            <a:r>
              <a:rPr lang="it-IT" sz="3300" dirty="0" err="1"/>
              <a:t>volumes</a:t>
            </a:r>
            <a:r>
              <a:rPr lang="it-IT" sz="3300" dirty="0"/>
              <a:t> of cross-</a:t>
            </a:r>
            <a:r>
              <a:rPr lang="it-IT" sz="3300" dirty="0" err="1"/>
              <a:t>border</a:t>
            </a:r>
            <a:r>
              <a:rPr lang="it-IT" sz="3300" dirty="0"/>
              <a:t> </a:t>
            </a:r>
            <a:r>
              <a:rPr lang="it-IT" sz="3300" dirty="0" err="1"/>
              <a:t>payments</a:t>
            </a:r>
            <a:r>
              <a:rPr lang="it-IT" sz="3300" dirty="0"/>
              <a:t> in </a:t>
            </a:r>
            <a:r>
              <a:rPr lang="it-IT" sz="3300" dirty="0" err="1"/>
              <a:t>international</a:t>
            </a:r>
            <a:r>
              <a:rPr lang="it-IT" sz="3300" dirty="0"/>
              <a:t> card </a:t>
            </a:r>
            <a:r>
              <a:rPr lang="it-IT" sz="3300" dirty="0" err="1"/>
              <a:t>schemes</a:t>
            </a:r>
            <a:r>
              <a:rPr lang="it-IT" sz="3300" dirty="0"/>
              <a:t> </a:t>
            </a:r>
            <a:r>
              <a:rPr lang="it-IT" sz="3300" dirty="0" err="1"/>
              <a:t>fell</a:t>
            </a:r>
            <a:r>
              <a:rPr lang="it-IT" sz="3300" dirty="0"/>
              <a:t> by over 40% </a:t>
            </a:r>
            <a:r>
              <a:rPr lang="it-IT" sz="3300" dirty="0" err="1"/>
              <a:t>year</a:t>
            </a:r>
            <a:r>
              <a:rPr lang="it-IT" sz="3300" dirty="0"/>
              <a:t> on </a:t>
            </a:r>
            <a:r>
              <a:rPr lang="it-IT" sz="3300" dirty="0" err="1"/>
              <a:t>year</a:t>
            </a:r>
            <a:r>
              <a:rPr lang="it-IT" sz="3300" dirty="0"/>
              <a:t> in April 2020.</a:t>
            </a:r>
          </a:p>
          <a:p>
            <a:pPr marL="0" indent="0">
              <a:buNone/>
            </a:pPr>
            <a:r>
              <a:rPr lang="it-IT" sz="3300" dirty="0" err="1"/>
              <a:t>Consequences</a:t>
            </a:r>
            <a:r>
              <a:rPr lang="it-IT" sz="3300" dirty="0"/>
              <a:t>:</a:t>
            </a:r>
          </a:p>
          <a:p>
            <a:pPr marL="0" indent="0">
              <a:buNone/>
            </a:pPr>
            <a:r>
              <a:rPr lang="it-IT" sz="3300" dirty="0"/>
              <a:t>In a </a:t>
            </a:r>
            <a:r>
              <a:rPr lang="it-IT" sz="3300" dirty="0" err="1"/>
              <a:t>crisis</a:t>
            </a:r>
            <a:r>
              <a:rPr lang="it-IT" sz="3300" dirty="0"/>
              <a:t> </a:t>
            </a:r>
            <a:r>
              <a:rPr lang="it-IT" sz="3300" dirty="0" err="1"/>
              <a:t>period</a:t>
            </a:r>
            <a:r>
              <a:rPr lang="it-IT" sz="3300" dirty="0"/>
              <a:t> </a:t>
            </a:r>
            <a:r>
              <a:rPr lang="it-IT" sz="3300" dirty="0" err="1"/>
              <a:t>households</a:t>
            </a:r>
            <a:r>
              <a:rPr lang="it-IT" sz="3300" dirty="0"/>
              <a:t> </a:t>
            </a:r>
            <a:r>
              <a:rPr lang="it-IT" sz="3300" dirty="0" err="1"/>
              <a:t>without</a:t>
            </a:r>
            <a:r>
              <a:rPr lang="it-IT" sz="3300" dirty="0"/>
              <a:t> </a:t>
            </a:r>
            <a:r>
              <a:rPr lang="it-IT" sz="3300" dirty="0" err="1"/>
              <a:t>access</a:t>
            </a:r>
            <a:r>
              <a:rPr lang="it-IT" sz="3300" dirty="0"/>
              <a:t> to </a:t>
            </a:r>
            <a:r>
              <a:rPr lang="it-IT" sz="3300" dirty="0" err="1"/>
              <a:t>digital</a:t>
            </a:r>
            <a:r>
              <a:rPr lang="it-IT" sz="3300" dirty="0"/>
              <a:t> </a:t>
            </a:r>
            <a:r>
              <a:rPr lang="it-IT" sz="3300" dirty="0" err="1"/>
              <a:t>payment</a:t>
            </a:r>
            <a:r>
              <a:rPr lang="it-IT" sz="3300" dirty="0"/>
              <a:t> </a:t>
            </a:r>
            <a:r>
              <a:rPr lang="it-IT" sz="3300" dirty="0" err="1"/>
              <a:t>means</a:t>
            </a:r>
            <a:r>
              <a:rPr lang="it-IT" sz="3300" dirty="0"/>
              <a:t> </a:t>
            </a:r>
            <a:r>
              <a:rPr lang="it-IT" sz="3300" dirty="0" err="1"/>
              <a:t>could</a:t>
            </a:r>
            <a:r>
              <a:rPr lang="it-IT" sz="3300" dirty="0"/>
              <a:t> face </a:t>
            </a:r>
            <a:r>
              <a:rPr lang="it-IT" sz="3300" dirty="0" err="1"/>
              <a:t>barriers</a:t>
            </a:r>
            <a:r>
              <a:rPr lang="it-IT" sz="3300" dirty="0"/>
              <a:t> to </a:t>
            </a:r>
            <a:r>
              <a:rPr lang="it-IT" sz="3300" dirty="0" err="1"/>
              <a:t>making</a:t>
            </a:r>
            <a:r>
              <a:rPr lang="it-IT" sz="3300" dirty="0"/>
              <a:t> and </a:t>
            </a:r>
            <a:r>
              <a:rPr lang="it-IT" sz="3300" dirty="0" err="1"/>
              <a:t>receiving</a:t>
            </a:r>
            <a:r>
              <a:rPr lang="it-IT" sz="3300" dirty="0"/>
              <a:t> </a:t>
            </a:r>
            <a:r>
              <a:rPr lang="it-IT" sz="3300" dirty="0" err="1"/>
              <a:t>payments</a:t>
            </a:r>
            <a:r>
              <a:rPr lang="it-IT" sz="3300" dirty="0"/>
              <a:t>. </a:t>
            </a:r>
          </a:p>
          <a:p>
            <a:pPr marL="0" indent="0">
              <a:buNone/>
            </a:pPr>
            <a:r>
              <a:rPr lang="it-IT" sz="3300" dirty="0"/>
              <a:t>Accelerate a </a:t>
            </a:r>
            <a:r>
              <a:rPr lang="it-IT" sz="3300" dirty="0" err="1"/>
              <a:t>reduction</a:t>
            </a:r>
            <a:r>
              <a:rPr lang="it-IT" sz="3300" dirty="0"/>
              <a:t> in ATM and </a:t>
            </a:r>
            <a:r>
              <a:rPr lang="it-IT" sz="3300" dirty="0" err="1"/>
              <a:t>physical</a:t>
            </a:r>
            <a:r>
              <a:rPr lang="it-IT" sz="3300" dirty="0"/>
              <a:t> </a:t>
            </a:r>
            <a:r>
              <a:rPr lang="it-IT" sz="3300" dirty="0" err="1"/>
              <a:t>bank</a:t>
            </a:r>
            <a:r>
              <a:rPr lang="it-IT" sz="3300" dirty="0"/>
              <a:t> </a:t>
            </a:r>
            <a:r>
              <a:rPr lang="it-IT" sz="3300" dirty="0" err="1"/>
              <a:t>branches</a:t>
            </a:r>
            <a:r>
              <a:rPr lang="it-IT" sz="3300" dirty="0"/>
              <a:t>. </a:t>
            </a:r>
          </a:p>
          <a:p>
            <a:pPr marL="0" indent="0">
              <a:buNone/>
            </a:pPr>
            <a:r>
              <a:rPr lang="it-IT" sz="3300" dirty="0"/>
              <a:t>A </a:t>
            </a:r>
            <a:r>
              <a:rPr lang="it-IT" sz="3300" dirty="0" err="1"/>
              <a:t>reduction</a:t>
            </a:r>
            <a:r>
              <a:rPr lang="it-IT" sz="3300" dirty="0"/>
              <a:t> in </a:t>
            </a:r>
            <a:r>
              <a:rPr lang="it-IT" sz="3300" dirty="0" err="1"/>
              <a:t>access</a:t>
            </a:r>
            <a:r>
              <a:rPr lang="it-IT" sz="3300" dirty="0"/>
              <a:t> to cash </a:t>
            </a:r>
            <a:r>
              <a:rPr lang="it-IT" sz="3300" dirty="0" err="1"/>
              <a:t>could</a:t>
            </a:r>
            <a:r>
              <a:rPr lang="it-IT" sz="3300" dirty="0"/>
              <a:t> </a:t>
            </a:r>
            <a:r>
              <a:rPr lang="it-IT" sz="3300" dirty="0" err="1"/>
              <a:t>disproportionately</a:t>
            </a:r>
            <a:r>
              <a:rPr lang="it-IT" sz="3300" dirty="0"/>
              <a:t> impact </a:t>
            </a:r>
            <a:r>
              <a:rPr lang="it-IT" sz="3300" dirty="0" err="1"/>
              <a:t>groups</a:t>
            </a:r>
            <a:r>
              <a:rPr lang="it-IT" sz="3300" dirty="0"/>
              <a:t> of </a:t>
            </a:r>
            <a:r>
              <a:rPr lang="it-IT" sz="3300" dirty="0" err="1"/>
              <a:t>people</a:t>
            </a:r>
            <a:r>
              <a:rPr lang="it-IT" sz="3300" dirty="0"/>
              <a:t> </a:t>
            </a:r>
            <a:r>
              <a:rPr lang="it-IT" sz="3300" dirty="0" err="1"/>
              <a:t>who</a:t>
            </a:r>
            <a:r>
              <a:rPr lang="it-IT" sz="3300" dirty="0"/>
              <a:t> do </a:t>
            </a:r>
            <a:r>
              <a:rPr lang="it-IT" sz="3300" dirty="0" err="1"/>
              <a:t>not</a:t>
            </a:r>
            <a:r>
              <a:rPr lang="it-IT" sz="3300" dirty="0"/>
              <a:t> </a:t>
            </a:r>
            <a:r>
              <a:rPr lang="it-IT" sz="3300" dirty="0" err="1"/>
              <a:t>have</a:t>
            </a:r>
            <a:r>
              <a:rPr lang="it-IT" sz="3300" dirty="0"/>
              <a:t> </a:t>
            </a:r>
            <a:r>
              <a:rPr lang="it-IT" sz="3300" dirty="0" err="1"/>
              <a:t>access</a:t>
            </a:r>
            <a:r>
              <a:rPr lang="it-IT" sz="3300" dirty="0"/>
              <a:t> to </a:t>
            </a:r>
            <a:r>
              <a:rPr lang="it-IT" sz="3300" dirty="0" err="1"/>
              <a:t>digital</a:t>
            </a:r>
            <a:r>
              <a:rPr lang="it-IT" sz="3300" dirty="0"/>
              <a:t> </a:t>
            </a:r>
            <a:r>
              <a:rPr lang="it-IT" sz="3300" dirty="0" err="1"/>
              <a:t>payment</a:t>
            </a:r>
            <a:r>
              <a:rPr lang="it-IT" sz="3300" dirty="0"/>
              <a:t> </a:t>
            </a:r>
            <a:r>
              <a:rPr lang="it-IT" sz="3300" dirty="0" err="1"/>
              <a:t>mechanisms</a:t>
            </a:r>
            <a:r>
              <a:rPr lang="it-IT" sz="3300" dirty="0"/>
              <a:t> (</a:t>
            </a:r>
            <a:r>
              <a:rPr lang="it-IT" sz="3300" dirty="0" err="1"/>
              <a:t>financial</a:t>
            </a:r>
            <a:r>
              <a:rPr lang="it-IT" sz="3300" dirty="0"/>
              <a:t> </a:t>
            </a:r>
            <a:r>
              <a:rPr lang="it-IT" sz="3300" dirty="0" err="1"/>
              <a:t>iclusion</a:t>
            </a:r>
            <a:r>
              <a:rPr lang="it-IT" sz="3300" dirty="0"/>
              <a:t>): senior </a:t>
            </a:r>
            <a:r>
              <a:rPr lang="it-IT" sz="3300" dirty="0" err="1"/>
              <a:t>citizens</a:t>
            </a:r>
            <a:r>
              <a:rPr lang="it-IT" sz="3300" dirty="0"/>
              <a:t>, </a:t>
            </a:r>
            <a:r>
              <a:rPr lang="it-IT" sz="3300" dirty="0" err="1"/>
              <a:t>individuals</a:t>
            </a:r>
            <a:r>
              <a:rPr lang="it-IT" sz="3300" dirty="0"/>
              <a:t> with special </a:t>
            </a:r>
            <a:r>
              <a:rPr lang="it-IT" sz="3300" dirty="0" err="1"/>
              <a:t>needs</a:t>
            </a:r>
            <a:r>
              <a:rPr lang="it-IT" sz="3300" dirty="0"/>
              <a:t>, (</a:t>
            </a:r>
            <a:r>
              <a:rPr lang="it-IT" sz="3300" dirty="0" err="1"/>
              <a:t>undocumented</a:t>
            </a:r>
            <a:r>
              <a:rPr lang="it-IT" sz="3300" dirty="0"/>
              <a:t>) </a:t>
            </a:r>
            <a:r>
              <a:rPr lang="it-IT" sz="3300" dirty="0" err="1"/>
              <a:t>migrants</a:t>
            </a:r>
            <a:r>
              <a:rPr lang="it-IT" sz="3300" dirty="0"/>
              <a:t>, </a:t>
            </a:r>
            <a:r>
              <a:rPr lang="it-IT" sz="3300" dirty="0" err="1"/>
              <a:t>people</a:t>
            </a:r>
            <a:r>
              <a:rPr lang="it-IT" sz="3300" dirty="0"/>
              <a:t> living in or </a:t>
            </a:r>
            <a:r>
              <a:rPr lang="it-IT" sz="3300" dirty="0" err="1"/>
              <a:t>moving</a:t>
            </a:r>
            <a:r>
              <a:rPr lang="it-IT" sz="3300" dirty="0"/>
              <a:t> out of </a:t>
            </a:r>
            <a:r>
              <a:rPr lang="it-IT" sz="3300" dirty="0" err="1"/>
              <a:t>extreme</a:t>
            </a:r>
            <a:r>
              <a:rPr lang="it-IT" sz="3300" dirty="0"/>
              <a:t> </a:t>
            </a:r>
            <a:r>
              <a:rPr lang="it-IT" sz="3300" dirty="0" err="1"/>
              <a:t>poverty</a:t>
            </a:r>
            <a:r>
              <a:rPr lang="it-IT" sz="3300" dirty="0"/>
              <a:t> or </a:t>
            </a:r>
            <a:r>
              <a:rPr lang="it-IT" sz="3300" dirty="0" err="1"/>
              <a:t>homelessness</a:t>
            </a:r>
            <a:r>
              <a:rPr lang="it-IT" sz="3300" dirty="0"/>
              <a:t>, </a:t>
            </a:r>
            <a:r>
              <a:rPr lang="it-IT" sz="3300" dirty="0" err="1"/>
              <a:t>inhabitants</a:t>
            </a:r>
            <a:r>
              <a:rPr lang="it-IT" sz="3300" dirty="0"/>
              <a:t> of </a:t>
            </a:r>
            <a:r>
              <a:rPr lang="it-IT" sz="3300" dirty="0" err="1"/>
              <a:t>rural</a:t>
            </a:r>
            <a:r>
              <a:rPr lang="it-IT" sz="3300" dirty="0"/>
              <a:t> and remote </a:t>
            </a:r>
            <a:r>
              <a:rPr lang="it-IT" sz="3300" dirty="0" err="1"/>
              <a:t>areas</a:t>
            </a:r>
            <a:r>
              <a:rPr lang="it-IT" sz="3300" dirty="0"/>
              <a:t>, and </a:t>
            </a:r>
            <a:r>
              <a:rPr lang="it-IT" sz="3300" dirty="0" err="1"/>
              <a:t>those</a:t>
            </a:r>
            <a:r>
              <a:rPr lang="it-IT" sz="3300" dirty="0"/>
              <a:t> with </a:t>
            </a:r>
            <a:r>
              <a:rPr lang="it-IT" sz="3300" dirty="0" err="1"/>
              <a:t>limited</a:t>
            </a:r>
            <a:r>
              <a:rPr lang="it-IT" sz="3300" dirty="0"/>
              <a:t> </a:t>
            </a:r>
            <a:r>
              <a:rPr lang="it-IT" sz="3300" dirty="0" err="1"/>
              <a:t>financial</a:t>
            </a:r>
            <a:r>
              <a:rPr lang="it-IT" sz="3300" dirty="0"/>
              <a:t> </a:t>
            </a:r>
            <a:r>
              <a:rPr lang="it-IT" sz="3300" dirty="0" err="1"/>
              <a:t>capability</a:t>
            </a:r>
            <a:r>
              <a:rPr lang="it-IT" sz="3300" dirty="0"/>
              <a:t>.</a:t>
            </a:r>
          </a:p>
          <a:p>
            <a:pPr marL="0" indent="0">
              <a:buNone/>
            </a:pPr>
            <a:endParaRPr lang="it-IT" dirty="0"/>
          </a:p>
          <a:p>
            <a:endParaRPr lang="it-IT" dirty="0"/>
          </a:p>
        </p:txBody>
      </p:sp>
    </p:spTree>
    <p:extLst>
      <p:ext uri="{BB962C8B-B14F-4D97-AF65-F5344CB8AC3E}">
        <p14:creationId xmlns:p14="http://schemas.microsoft.com/office/powerpoint/2010/main" val="40735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8CE9CF8A-225E-7D4C-A914-D1D2FE28AD06}"/>
              </a:ext>
            </a:extLst>
          </p:cNvPr>
          <p:cNvPicPr>
            <a:picLocks noGrp="1" noChangeAspect="1"/>
          </p:cNvPicPr>
          <p:nvPr>
            <p:ph idx="1"/>
          </p:nvPr>
        </p:nvPicPr>
        <p:blipFill>
          <a:blip r:embed="rId2"/>
          <a:stretch>
            <a:fillRect/>
          </a:stretch>
        </p:blipFill>
        <p:spPr>
          <a:xfrm>
            <a:off x="1223126" y="1082675"/>
            <a:ext cx="6629168" cy="4351338"/>
          </a:xfrm>
          <a:prstGeom prst="rect">
            <a:avLst/>
          </a:prstGeom>
        </p:spPr>
      </p:pic>
    </p:spTree>
    <p:extLst>
      <p:ext uri="{BB962C8B-B14F-4D97-AF65-F5344CB8AC3E}">
        <p14:creationId xmlns:p14="http://schemas.microsoft.com/office/powerpoint/2010/main" val="2120061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6123FC-46C5-2B4B-A5C0-23A8D7320B95}"/>
              </a:ext>
            </a:extLst>
          </p:cNvPr>
          <p:cNvSpPr>
            <a:spLocks noGrp="1"/>
          </p:cNvSpPr>
          <p:nvPr>
            <p:ph type="title"/>
          </p:nvPr>
        </p:nvSpPr>
        <p:spPr>
          <a:xfrm>
            <a:off x="251460" y="365126"/>
            <a:ext cx="8732520" cy="1325563"/>
          </a:xfrm>
        </p:spPr>
        <p:txBody>
          <a:bodyPr/>
          <a:lstStyle/>
          <a:p>
            <a:r>
              <a:rPr lang="it-IT" dirty="0" err="1"/>
              <a:t>Covid</a:t>
            </a:r>
            <a:r>
              <a:rPr lang="it-IT" dirty="0"/>
              <a:t> and </a:t>
            </a:r>
            <a:r>
              <a:rPr lang="it-IT" dirty="0" err="1"/>
              <a:t>payment</a:t>
            </a:r>
            <a:r>
              <a:rPr lang="it-IT" dirty="0"/>
              <a:t> </a:t>
            </a:r>
            <a:r>
              <a:rPr lang="it-IT" dirty="0" err="1"/>
              <a:t>system</a:t>
            </a:r>
            <a:endParaRPr lang="it-IT" dirty="0"/>
          </a:p>
        </p:txBody>
      </p:sp>
      <p:sp>
        <p:nvSpPr>
          <p:cNvPr id="3" name="Segnaposto contenuto 2">
            <a:extLst>
              <a:ext uri="{FF2B5EF4-FFF2-40B4-BE49-F238E27FC236}">
                <a16:creationId xmlns:a16="http://schemas.microsoft.com/office/drawing/2014/main" id="{B036D7E4-0E0D-344F-9183-89E2B66AD501}"/>
              </a:ext>
            </a:extLst>
          </p:cNvPr>
          <p:cNvSpPr>
            <a:spLocks noGrp="1"/>
          </p:cNvSpPr>
          <p:nvPr>
            <p:ph idx="1"/>
          </p:nvPr>
        </p:nvSpPr>
        <p:spPr>
          <a:xfrm>
            <a:off x="483684" y="1457635"/>
            <a:ext cx="7886700" cy="4351338"/>
          </a:xfrm>
        </p:spPr>
        <p:txBody>
          <a:bodyPr>
            <a:normAutofit fontScale="70000" lnSpcReduction="20000"/>
          </a:bodyPr>
          <a:lstStyle/>
          <a:p>
            <a:pPr marL="0" indent="0">
              <a:buNone/>
            </a:pPr>
            <a:r>
              <a:rPr lang="it-IT" dirty="0"/>
              <a:t>Social </a:t>
            </a:r>
            <a:r>
              <a:rPr lang="it-IT" dirty="0" err="1"/>
              <a:t>assistance</a:t>
            </a:r>
            <a:r>
              <a:rPr lang="it-IT" dirty="0"/>
              <a:t> </a:t>
            </a:r>
            <a:r>
              <a:rPr lang="it-IT" dirty="0" err="1"/>
              <a:t>measures</a:t>
            </a:r>
            <a:r>
              <a:rPr lang="it-IT" dirty="0"/>
              <a:t>.</a:t>
            </a:r>
          </a:p>
          <a:p>
            <a:pPr marL="0" indent="0">
              <a:buNone/>
            </a:pPr>
            <a:r>
              <a:rPr lang="it-IT" dirty="0"/>
              <a:t>Credit </a:t>
            </a:r>
            <a:r>
              <a:rPr lang="it-IT" dirty="0" err="1"/>
              <a:t>transfers</a:t>
            </a:r>
            <a:r>
              <a:rPr lang="it-IT" dirty="0"/>
              <a:t> (</a:t>
            </a:r>
            <a:r>
              <a:rPr lang="it-IT" dirty="0" err="1"/>
              <a:t>electronic</a:t>
            </a:r>
            <a:r>
              <a:rPr lang="it-IT" dirty="0"/>
              <a:t> </a:t>
            </a:r>
            <a:r>
              <a:rPr lang="it-IT" dirty="0" err="1"/>
              <a:t>deposits</a:t>
            </a:r>
            <a:r>
              <a:rPr lang="it-IT" dirty="0"/>
              <a:t> </a:t>
            </a:r>
            <a:r>
              <a:rPr lang="it-IT" dirty="0" err="1"/>
              <a:t>directly</a:t>
            </a:r>
            <a:r>
              <a:rPr lang="it-IT" dirty="0"/>
              <a:t> </a:t>
            </a:r>
            <a:r>
              <a:rPr lang="it-IT" dirty="0" err="1"/>
              <a:t>into</a:t>
            </a:r>
            <a:r>
              <a:rPr lang="it-IT" dirty="0"/>
              <a:t> a </a:t>
            </a:r>
            <a:r>
              <a:rPr lang="it-IT" dirty="0" err="1"/>
              <a:t>recipient’s</a:t>
            </a:r>
            <a:r>
              <a:rPr lang="it-IT" dirty="0"/>
              <a:t> </a:t>
            </a:r>
            <a:r>
              <a:rPr lang="it-IT" dirty="0" err="1"/>
              <a:t>bank</a:t>
            </a:r>
            <a:r>
              <a:rPr lang="it-IT" dirty="0"/>
              <a:t> account). Credit </a:t>
            </a:r>
            <a:r>
              <a:rPr lang="it-IT" dirty="0" err="1"/>
              <a:t>transfers</a:t>
            </a:r>
            <a:r>
              <a:rPr lang="it-IT" dirty="0"/>
              <a:t> </a:t>
            </a:r>
            <a:r>
              <a:rPr lang="it-IT" dirty="0" err="1"/>
              <a:t>enable</a:t>
            </a:r>
            <a:r>
              <a:rPr lang="it-IT" dirty="0"/>
              <a:t> fast and </a:t>
            </a:r>
            <a:r>
              <a:rPr lang="it-IT" dirty="0" err="1"/>
              <a:t>direct</a:t>
            </a:r>
            <a:r>
              <a:rPr lang="it-IT" dirty="0"/>
              <a:t> delivery </a:t>
            </a:r>
            <a:r>
              <a:rPr lang="it-IT" dirty="0" err="1"/>
              <a:t>at</a:t>
            </a:r>
            <a:r>
              <a:rPr lang="it-IT" dirty="0"/>
              <a:t> </a:t>
            </a:r>
            <a:r>
              <a:rPr lang="it-IT" dirty="0" err="1"/>
              <a:t>lower</a:t>
            </a:r>
            <a:r>
              <a:rPr lang="it-IT" dirty="0"/>
              <a:t> </a:t>
            </a:r>
            <a:r>
              <a:rPr lang="it-IT" dirty="0" err="1"/>
              <a:t>cost</a:t>
            </a:r>
            <a:r>
              <a:rPr lang="it-IT" dirty="0"/>
              <a:t> </a:t>
            </a:r>
            <a:r>
              <a:rPr lang="it-IT" dirty="0" err="1"/>
              <a:t>than</a:t>
            </a:r>
            <a:r>
              <a:rPr lang="it-IT" dirty="0"/>
              <a:t> </a:t>
            </a:r>
            <a:r>
              <a:rPr lang="it-IT" dirty="0" err="1"/>
              <a:t>paper-based</a:t>
            </a:r>
            <a:r>
              <a:rPr lang="it-IT" dirty="0"/>
              <a:t> </a:t>
            </a:r>
            <a:r>
              <a:rPr lang="it-IT" dirty="0" err="1"/>
              <a:t>means</a:t>
            </a:r>
            <a:r>
              <a:rPr lang="it-IT" dirty="0"/>
              <a:t>; </a:t>
            </a:r>
            <a:r>
              <a:rPr lang="it-IT" dirty="0" err="1"/>
              <a:t>transparent</a:t>
            </a:r>
            <a:r>
              <a:rPr lang="it-IT" dirty="0"/>
              <a:t>; </a:t>
            </a:r>
            <a:r>
              <a:rPr lang="it-IT" dirty="0" err="1"/>
              <a:t>improve</a:t>
            </a:r>
            <a:r>
              <a:rPr lang="it-IT" dirty="0"/>
              <a:t> </a:t>
            </a:r>
            <a:r>
              <a:rPr lang="it-IT" dirty="0" err="1"/>
              <a:t>longer-term</a:t>
            </a:r>
            <a:r>
              <a:rPr lang="it-IT" dirty="0"/>
              <a:t> </a:t>
            </a:r>
            <a:r>
              <a:rPr lang="it-IT" dirty="0" err="1"/>
              <a:t>financial</a:t>
            </a:r>
            <a:r>
              <a:rPr lang="it-IT" dirty="0"/>
              <a:t> </a:t>
            </a:r>
            <a:r>
              <a:rPr lang="it-IT" dirty="0" err="1"/>
              <a:t>inclusion</a:t>
            </a:r>
            <a:r>
              <a:rPr lang="it-IT" dirty="0"/>
              <a:t> by </a:t>
            </a:r>
            <a:r>
              <a:rPr lang="it-IT" dirty="0" err="1"/>
              <a:t>potentially</a:t>
            </a:r>
            <a:r>
              <a:rPr lang="it-IT" dirty="0"/>
              <a:t> </a:t>
            </a:r>
            <a:r>
              <a:rPr lang="it-IT" dirty="0" err="1"/>
              <a:t>acting</a:t>
            </a:r>
            <a:r>
              <a:rPr lang="it-IT" dirty="0"/>
              <a:t> </a:t>
            </a:r>
            <a:r>
              <a:rPr lang="it-IT" dirty="0" err="1"/>
              <a:t>as</a:t>
            </a:r>
            <a:r>
              <a:rPr lang="it-IT" dirty="0"/>
              <a:t> an on-</a:t>
            </a:r>
            <a:r>
              <a:rPr lang="it-IT" dirty="0" err="1"/>
              <a:t>ramp</a:t>
            </a:r>
            <a:r>
              <a:rPr lang="it-IT" dirty="0"/>
              <a:t> to </a:t>
            </a:r>
            <a:r>
              <a:rPr lang="it-IT" dirty="0" err="1"/>
              <a:t>transaction</a:t>
            </a:r>
            <a:r>
              <a:rPr lang="it-IT" dirty="0"/>
              <a:t> accounts and </a:t>
            </a:r>
            <a:r>
              <a:rPr lang="it-IT" dirty="0" err="1"/>
              <a:t>other</a:t>
            </a:r>
            <a:r>
              <a:rPr lang="it-IT" dirty="0"/>
              <a:t> </a:t>
            </a:r>
            <a:r>
              <a:rPr lang="it-IT" dirty="0" err="1"/>
              <a:t>financial</a:t>
            </a:r>
            <a:r>
              <a:rPr lang="it-IT" dirty="0"/>
              <a:t> </a:t>
            </a:r>
            <a:r>
              <a:rPr lang="it-IT" dirty="0" err="1"/>
              <a:t>services</a:t>
            </a:r>
            <a:r>
              <a:rPr lang="it-IT" dirty="0"/>
              <a:t>. </a:t>
            </a:r>
          </a:p>
          <a:p>
            <a:pPr marL="0" indent="0">
              <a:buNone/>
            </a:pPr>
            <a:r>
              <a:rPr lang="it-IT" dirty="0"/>
              <a:t>Mobile </a:t>
            </a:r>
            <a:r>
              <a:rPr lang="it-IT" dirty="0" err="1"/>
              <a:t>money</a:t>
            </a:r>
            <a:r>
              <a:rPr lang="it-IT" dirty="0"/>
              <a:t> and general </a:t>
            </a:r>
            <a:r>
              <a:rPr lang="it-IT" dirty="0" err="1"/>
              <a:t>purpose</a:t>
            </a:r>
            <a:r>
              <a:rPr lang="it-IT" dirty="0"/>
              <a:t> </a:t>
            </a:r>
            <a:r>
              <a:rPr lang="it-IT" dirty="0" err="1"/>
              <a:t>prepaid</a:t>
            </a:r>
            <a:r>
              <a:rPr lang="it-IT" dirty="0"/>
              <a:t> </a:t>
            </a:r>
            <a:r>
              <a:rPr lang="it-IT" dirty="0" err="1"/>
              <a:t>cards</a:t>
            </a:r>
            <a:r>
              <a:rPr lang="it-IT" dirty="0"/>
              <a:t> can </a:t>
            </a:r>
            <a:r>
              <a:rPr lang="it-IT" dirty="0" err="1"/>
              <a:t>have</a:t>
            </a:r>
            <a:r>
              <a:rPr lang="it-IT" dirty="0"/>
              <a:t> </a:t>
            </a:r>
            <a:r>
              <a:rPr lang="it-IT" dirty="0" err="1"/>
              <a:t>similar</a:t>
            </a:r>
            <a:r>
              <a:rPr lang="it-IT" dirty="0"/>
              <a:t> benefits. </a:t>
            </a:r>
          </a:p>
          <a:p>
            <a:pPr marL="0" indent="0">
              <a:buNone/>
            </a:pPr>
            <a:r>
              <a:rPr lang="it-IT" dirty="0"/>
              <a:t>Some </a:t>
            </a:r>
            <a:r>
              <a:rPr lang="it-IT" dirty="0" err="1"/>
              <a:t>governments</a:t>
            </a:r>
            <a:r>
              <a:rPr lang="it-IT" dirty="0"/>
              <a:t> </a:t>
            </a:r>
            <a:r>
              <a:rPr lang="it-IT" dirty="0" err="1"/>
              <a:t>have</a:t>
            </a:r>
            <a:r>
              <a:rPr lang="it-IT" dirty="0"/>
              <a:t> </a:t>
            </a:r>
            <a:r>
              <a:rPr lang="it-IT" dirty="0" err="1"/>
              <a:t>reverted</a:t>
            </a:r>
            <a:r>
              <a:rPr lang="it-IT" dirty="0"/>
              <a:t> to </a:t>
            </a:r>
            <a:r>
              <a:rPr lang="it-IT" dirty="0" err="1"/>
              <a:t>traditional</a:t>
            </a:r>
            <a:r>
              <a:rPr lang="it-IT" dirty="0"/>
              <a:t> (</a:t>
            </a:r>
            <a:r>
              <a:rPr lang="it-IT" dirty="0" err="1"/>
              <a:t>token-based</a:t>
            </a:r>
            <a:r>
              <a:rPr lang="it-IT" dirty="0"/>
              <a:t>) </a:t>
            </a:r>
            <a:r>
              <a:rPr lang="it-IT" dirty="0" err="1"/>
              <a:t>payments</a:t>
            </a:r>
            <a:r>
              <a:rPr lang="it-IT" dirty="0"/>
              <a:t> </a:t>
            </a:r>
            <a:r>
              <a:rPr lang="it-IT" dirty="0" err="1"/>
              <a:t>such</a:t>
            </a:r>
            <a:r>
              <a:rPr lang="it-IT" dirty="0"/>
              <a:t> </a:t>
            </a:r>
            <a:r>
              <a:rPr lang="it-IT" dirty="0" err="1"/>
              <a:t>as</a:t>
            </a:r>
            <a:r>
              <a:rPr lang="it-IT" dirty="0"/>
              <a:t> </a:t>
            </a:r>
            <a:r>
              <a:rPr lang="it-IT" dirty="0" err="1"/>
              <a:t>banknotes</a:t>
            </a:r>
            <a:r>
              <a:rPr lang="it-IT" dirty="0"/>
              <a:t>, cheques and </a:t>
            </a:r>
            <a:r>
              <a:rPr lang="it-IT" dirty="0" err="1"/>
              <a:t>limited-purpose</a:t>
            </a:r>
            <a:r>
              <a:rPr lang="it-IT" dirty="0"/>
              <a:t> </a:t>
            </a:r>
            <a:r>
              <a:rPr lang="it-IT" dirty="0" err="1"/>
              <a:t>prepaid</a:t>
            </a:r>
            <a:r>
              <a:rPr lang="it-IT" dirty="0"/>
              <a:t> </a:t>
            </a:r>
            <a:r>
              <a:rPr lang="it-IT" dirty="0" err="1"/>
              <a:t>cards</a:t>
            </a:r>
            <a:r>
              <a:rPr lang="it-IT" dirty="0"/>
              <a:t> </a:t>
            </a:r>
            <a:r>
              <a:rPr lang="it-IT" dirty="0" err="1"/>
              <a:t>alongside</a:t>
            </a:r>
            <a:r>
              <a:rPr lang="it-IT" dirty="0"/>
              <a:t> credit </a:t>
            </a:r>
            <a:r>
              <a:rPr lang="it-IT" dirty="0" err="1"/>
              <a:t>transfers</a:t>
            </a:r>
            <a:r>
              <a:rPr lang="it-IT" dirty="0"/>
              <a:t>. </a:t>
            </a:r>
            <a:r>
              <a:rPr lang="it-IT" dirty="0" err="1"/>
              <a:t>These</a:t>
            </a:r>
            <a:r>
              <a:rPr lang="it-IT" dirty="0"/>
              <a:t> </a:t>
            </a:r>
            <a:r>
              <a:rPr lang="it-IT" dirty="0" err="1"/>
              <a:t>token-based</a:t>
            </a:r>
            <a:r>
              <a:rPr lang="it-IT" dirty="0"/>
              <a:t> </a:t>
            </a:r>
            <a:r>
              <a:rPr lang="it-IT" dirty="0" err="1"/>
              <a:t>payments</a:t>
            </a:r>
            <a:r>
              <a:rPr lang="it-IT" dirty="0"/>
              <a:t> help to serve the </a:t>
            </a:r>
            <a:r>
              <a:rPr lang="it-IT" dirty="0" err="1"/>
              <a:t>digitally</a:t>
            </a:r>
            <a:r>
              <a:rPr lang="it-IT" dirty="0"/>
              <a:t> </a:t>
            </a:r>
            <a:r>
              <a:rPr lang="it-IT" dirty="0" err="1"/>
              <a:t>excluded</a:t>
            </a:r>
            <a:r>
              <a:rPr lang="it-IT" dirty="0"/>
              <a:t> in the short </a:t>
            </a:r>
            <a:r>
              <a:rPr lang="it-IT" dirty="0" err="1"/>
              <a:t>term</a:t>
            </a:r>
            <a:r>
              <a:rPr lang="it-IT" dirty="0"/>
              <a:t>, </a:t>
            </a:r>
            <a:r>
              <a:rPr lang="it-IT" dirty="0" err="1"/>
              <a:t>but</a:t>
            </a:r>
            <a:r>
              <a:rPr lang="it-IT" dirty="0"/>
              <a:t> are </a:t>
            </a:r>
            <a:r>
              <a:rPr lang="it-IT" dirty="0" err="1"/>
              <a:t>slower</a:t>
            </a:r>
            <a:r>
              <a:rPr lang="it-IT" dirty="0"/>
              <a:t>, </a:t>
            </a:r>
            <a:r>
              <a:rPr lang="it-IT" dirty="0" err="1"/>
              <a:t>suffer</a:t>
            </a:r>
            <a:r>
              <a:rPr lang="it-IT" dirty="0"/>
              <a:t> </a:t>
            </a:r>
            <a:r>
              <a:rPr lang="it-IT" dirty="0" err="1"/>
              <a:t>higher</a:t>
            </a:r>
            <a:r>
              <a:rPr lang="it-IT" dirty="0"/>
              <a:t> “</a:t>
            </a:r>
            <a:r>
              <a:rPr lang="it-IT" dirty="0" err="1"/>
              <a:t>leakages</a:t>
            </a:r>
            <a:r>
              <a:rPr lang="it-IT" dirty="0"/>
              <a:t>” (</a:t>
            </a:r>
            <a:r>
              <a:rPr lang="it-IT" dirty="0" err="1"/>
              <a:t>ie</a:t>
            </a:r>
            <a:r>
              <a:rPr lang="it-IT" dirty="0"/>
              <a:t> </a:t>
            </a:r>
            <a:r>
              <a:rPr lang="it-IT" dirty="0" err="1"/>
              <a:t>fraud</a:t>
            </a:r>
            <a:r>
              <a:rPr lang="it-IT" dirty="0"/>
              <a:t> and </a:t>
            </a:r>
            <a:r>
              <a:rPr lang="it-IT" dirty="0" err="1"/>
              <a:t>losses</a:t>
            </a:r>
            <a:r>
              <a:rPr lang="it-IT" dirty="0"/>
              <a:t>) and do </a:t>
            </a:r>
            <a:r>
              <a:rPr lang="it-IT" dirty="0" err="1"/>
              <a:t>not</a:t>
            </a:r>
            <a:r>
              <a:rPr lang="it-IT" dirty="0"/>
              <a:t> </a:t>
            </a:r>
            <a:r>
              <a:rPr lang="it-IT" dirty="0" err="1"/>
              <a:t>aid</a:t>
            </a:r>
            <a:r>
              <a:rPr lang="it-IT" dirty="0"/>
              <a:t> long-</a:t>
            </a:r>
            <a:r>
              <a:rPr lang="it-IT" dirty="0" err="1"/>
              <a:t>term</a:t>
            </a:r>
            <a:r>
              <a:rPr lang="it-IT" dirty="0"/>
              <a:t> </a:t>
            </a:r>
            <a:r>
              <a:rPr lang="it-IT" dirty="0" err="1"/>
              <a:t>financial</a:t>
            </a:r>
            <a:r>
              <a:rPr lang="it-IT" dirty="0"/>
              <a:t> </a:t>
            </a:r>
            <a:r>
              <a:rPr lang="it-IT" dirty="0" err="1"/>
              <a:t>inclusion</a:t>
            </a:r>
            <a:r>
              <a:rPr lang="it-IT" dirty="0"/>
              <a:t>. </a:t>
            </a:r>
          </a:p>
          <a:p>
            <a:pPr marL="0" indent="0">
              <a:buNone/>
            </a:pPr>
            <a:r>
              <a:rPr lang="it-IT" dirty="0"/>
              <a:t>Consumers </a:t>
            </a:r>
            <a:r>
              <a:rPr lang="it-IT" dirty="0" err="1"/>
              <a:t>may</a:t>
            </a:r>
            <a:r>
              <a:rPr lang="it-IT" dirty="0"/>
              <a:t> </a:t>
            </a:r>
            <a:r>
              <a:rPr lang="it-IT" dirty="0" err="1"/>
              <a:t>even</a:t>
            </a:r>
            <a:r>
              <a:rPr lang="it-IT" dirty="0"/>
              <a:t> </a:t>
            </a:r>
            <a:r>
              <a:rPr lang="it-IT" dirty="0" err="1"/>
              <a:t>perceive</a:t>
            </a:r>
            <a:r>
              <a:rPr lang="it-IT" dirty="0"/>
              <a:t> cash to be a </a:t>
            </a:r>
            <a:r>
              <a:rPr lang="it-IT" dirty="0" err="1"/>
              <a:t>vector</a:t>
            </a:r>
            <a:r>
              <a:rPr lang="it-IT" dirty="0"/>
              <a:t> of </a:t>
            </a:r>
            <a:r>
              <a:rPr lang="it-IT" dirty="0" err="1"/>
              <a:t>infection</a:t>
            </a:r>
            <a:r>
              <a:rPr lang="it-IT" dirty="0"/>
              <a:t>, </a:t>
            </a:r>
            <a:r>
              <a:rPr lang="it-IT" dirty="0" err="1"/>
              <a:t>they</a:t>
            </a:r>
            <a:r>
              <a:rPr lang="it-IT" dirty="0"/>
              <a:t> </a:t>
            </a:r>
            <a:r>
              <a:rPr lang="it-IT" dirty="0" err="1"/>
              <a:t>might</a:t>
            </a:r>
            <a:r>
              <a:rPr lang="it-IT" dirty="0"/>
              <a:t> </a:t>
            </a:r>
            <a:r>
              <a:rPr lang="it-IT" dirty="0" err="1"/>
              <a:t>therefore</a:t>
            </a:r>
            <a:r>
              <a:rPr lang="it-IT" dirty="0"/>
              <a:t> </a:t>
            </a:r>
            <a:r>
              <a:rPr lang="it-IT" dirty="0" err="1"/>
              <a:t>become</a:t>
            </a:r>
            <a:r>
              <a:rPr lang="it-IT" dirty="0"/>
              <a:t> </a:t>
            </a:r>
            <a:r>
              <a:rPr lang="it-IT" dirty="0" err="1"/>
              <a:t>less</a:t>
            </a:r>
            <a:r>
              <a:rPr lang="it-IT" dirty="0"/>
              <a:t> </a:t>
            </a:r>
            <a:r>
              <a:rPr lang="it-IT" dirty="0" err="1"/>
              <a:t>willing</a:t>
            </a:r>
            <a:r>
              <a:rPr lang="it-IT" dirty="0"/>
              <a:t> to use cash and more </a:t>
            </a:r>
            <a:r>
              <a:rPr lang="it-IT" dirty="0" err="1"/>
              <a:t>inclined</a:t>
            </a:r>
            <a:r>
              <a:rPr lang="it-IT" dirty="0"/>
              <a:t> to use </a:t>
            </a:r>
            <a:r>
              <a:rPr lang="it-IT" dirty="0" err="1"/>
              <a:t>contactless</a:t>
            </a:r>
            <a:r>
              <a:rPr lang="it-IT" dirty="0"/>
              <a:t> and online </a:t>
            </a:r>
            <a:r>
              <a:rPr lang="it-IT" dirty="0" err="1"/>
              <a:t>payments</a:t>
            </a:r>
            <a:r>
              <a:rPr lang="it-IT" dirty="0"/>
              <a:t>. </a:t>
            </a:r>
          </a:p>
          <a:p>
            <a:pPr marL="0" indent="0">
              <a:buNone/>
            </a:pPr>
            <a:endParaRPr lang="it-IT" dirty="0"/>
          </a:p>
          <a:p>
            <a:endParaRPr lang="it-IT" dirty="0"/>
          </a:p>
        </p:txBody>
      </p:sp>
    </p:spTree>
    <p:extLst>
      <p:ext uri="{BB962C8B-B14F-4D97-AF65-F5344CB8AC3E}">
        <p14:creationId xmlns:p14="http://schemas.microsoft.com/office/powerpoint/2010/main" val="346152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F2633D77-2831-5042-89D4-923CCB02170E}"/>
              </a:ext>
            </a:extLst>
          </p:cNvPr>
          <p:cNvPicPr>
            <a:picLocks noGrp="1" noChangeAspect="1"/>
          </p:cNvPicPr>
          <p:nvPr>
            <p:ph idx="1"/>
          </p:nvPr>
        </p:nvPicPr>
        <p:blipFill>
          <a:blip r:embed="rId2"/>
          <a:stretch>
            <a:fillRect/>
          </a:stretch>
        </p:blipFill>
        <p:spPr>
          <a:xfrm>
            <a:off x="1505067" y="945515"/>
            <a:ext cx="5859545" cy="4351338"/>
          </a:xfrm>
          <a:prstGeom prst="rect">
            <a:avLst/>
          </a:prstGeom>
        </p:spPr>
      </p:pic>
    </p:spTree>
    <p:extLst>
      <p:ext uri="{BB962C8B-B14F-4D97-AF65-F5344CB8AC3E}">
        <p14:creationId xmlns:p14="http://schemas.microsoft.com/office/powerpoint/2010/main" val="283206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A5AE672-8AB4-2C4A-BE62-74740E6811A8}"/>
              </a:ext>
            </a:extLst>
          </p:cNvPr>
          <p:cNvSpPr>
            <a:spLocks noGrp="1"/>
          </p:cNvSpPr>
          <p:nvPr>
            <p:ph idx="1"/>
          </p:nvPr>
        </p:nvSpPr>
        <p:spPr>
          <a:xfrm>
            <a:off x="537210" y="694054"/>
            <a:ext cx="7886700" cy="5798185"/>
          </a:xfrm>
        </p:spPr>
        <p:txBody>
          <a:bodyPr>
            <a:normAutofit fontScale="85000" lnSpcReduction="20000"/>
          </a:bodyPr>
          <a:lstStyle/>
          <a:p>
            <a:pPr marL="0" indent="0">
              <a:buNone/>
            </a:pPr>
            <a:r>
              <a:rPr lang="it-IT" dirty="0"/>
              <a:t>G2P </a:t>
            </a:r>
            <a:r>
              <a:rPr lang="it-IT" dirty="0" err="1"/>
              <a:t>payment</a:t>
            </a:r>
            <a:r>
              <a:rPr lang="it-IT" dirty="0"/>
              <a:t> </a:t>
            </a:r>
            <a:r>
              <a:rPr lang="it-IT" dirty="0" err="1"/>
              <a:t>programmes</a:t>
            </a:r>
            <a:r>
              <a:rPr lang="it-IT" dirty="0"/>
              <a:t> face </a:t>
            </a:r>
            <a:r>
              <a:rPr lang="it-IT" dirty="0" err="1"/>
              <a:t>challenges</a:t>
            </a:r>
            <a:r>
              <a:rPr lang="it-IT" dirty="0"/>
              <a:t> to </a:t>
            </a:r>
            <a:r>
              <a:rPr lang="it-IT" dirty="0" err="1"/>
              <a:t>identify</a:t>
            </a:r>
            <a:r>
              <a:rPr lang="it-IT" dirty="0"/>
              <a:t> the </a:t>
            </a:r>
            <a:r>
              <a:rPr lang="it-IT" dirty="0" err="1"/>
              <a:t>rightful</a:t>
            </a:r>
            <a:r>
              <a:rPr lang="it-IT" dirty="0"/>
              <a:t> </a:t>
            </a:r>
            <a:r>
              <a:rPr lang="it-IT" dirty="0" err="1"/>
              <a:t>beneficiary</a:t>
            </a:r>
            <a:r>
              <a:rPr lang="it-IT" dirty="0"/>
              <a:t> and </a:t>
            </a:r>
            <a:r>
              <a:rPr lang="it-IT" dirty="0" err="1"/>
              <a:t>ensure</a:t>
            </a:r>
            <a:r>
              <a:rPr lang="it-IT" dirty="0"/>
              <a:t> </a:t>
            </a:r>
            <a:r>
              <a:rPr lang="it-IT" dirty="0" err="1"/>
              <a:t>that</a:t>
            </a:r>
            <a:r>
              <a:rPr lang="it-IT" dirty="0"/>
              <a:t> </a:t>
            </a:r>
            <a:r>
              <a:rPr lang="it-IT" dirty="0" err="1"/>
              <a:t>beneficiaries</a:t>
            </a:r>
            <a:r>
              <a:rPr lang="it-IT" dirty="0"/>
              <a:t> </a:t>
            </a:r>
            <a:r>
              <a:rPr lang="it-IT" dirty="0" err="1"/>
              <a:t>receive</a:t>
            </a:r>
            <a:r>
              <a:rPr lang="it-IT" dirty="0"/>
              <a:t> </a:t>
            </a:r>
            <a:r>
              <a:rPr lang="it-IT" dirty="0" err="1"/>
              <a:t>their</a:t>
            </a:r>
            <a:r>
              <a:rPr lang="it-IT" dirty="0"/>
              <a:t> funds </a:t>
            </a:r>
            <a:r>
              <a:rPr lang="it-IT" dirty="0" err="1"/>
              <a:t>quickly</a:t>
            </a:r>
            <a:r>
              <a:rPr lang="it-IT" dirty="0"/>
              <a:t>, </a:t>
            </a:r>
            <a:r>
              <a:rPr lang="it-IT" dirty="0" err="1"/>
              <a:t>safely</a:t>
            </a:r>
            <a:r>
              <a:rPr lang="it-IT" dirty="0"/>
              <a:t> and </a:t>
            </a:r>
            <a:r>
              <a:rPr lang="it-IT" dirty="0" err="1"/>
              <a:t>cheaply</a:t>
            </a:r>
            <a:r>
              <a:rPr lang="it-IT" dirty="0"/>
              <a:t>. </a:t>
            </a:r>
          </a:p>
          <a:p>
            <a:pPr marL="0" indent="0">
              <a:buNone/>
            </a:pPr>
            <a:r>
              <a:rPr lang="it-IT" dirty="0"/>
              <a:t>1 </a:t>
            </a:r>
            <a:r>
              <a:rPr lang="it-IT" dirty="0" err="1"/>
              <a:t>billion</a:t>
            </a:r>
            <a:r>
              <a:rPr lang="it-IT" dirty="0"/>
              <a:t> </a:t>
            </a:r>
            <a:r>
              <a:rPr lang="it-IT" dirty="0" err="1"/>
              <a:t>people</a:t>
            </a:r>
            <a:r>
              <a:rPr lang="it-IT" dirty="0"/>
              <a:t> </a:t>
            </a:r>
            <a:r>
              <a:rPr lang="it-IT" dirty="0" err="1"/>
              <a:t>worldwide</a:t>
            </a:r>
            <a:r>
              <a:rPr lang="it-IT" dirty="0"/>
              <a:t> do </a:t>
            </a:r>
            <a:r>
              <a:rPr lang="it-IT" dirty="0" err="1"/>
              <a:t>not</a:t>
            </a:r>
            <a:r>
              <a:rPr lang="it-IT" dirty="0"/>
              <a:t> </a:t>
            </a:r>
            <a:r>
              <a:rPr lang="it-IT" dirty="0" err="1"/>
              <a:t>have</a:t>
            </a:r>
            <a:r>
              <a:rPr lang="it-IT" dirty="0"/>
              <a:t> </a:t>
            </a:r>
            <a:r>
              <a:rPr lang="it-IT" dirty="0" err="1"/>
              <a:t>basic</a:t>
            </a:r>
            <a:r>
              <a:rPr lang="it-IT" dirty="0"/>
              <a:t> </a:t>
            </a:r>
            <a:r>
              <a:rPr lang="it-IT" dirty="0" err="1"/>
              <a:t>identification</a:t>
            </a:r>
            <a:r>
              <a:rPr lang="it-IT" dirty="0"/>
              <a:t> (ID) </a:t>
            </a:r>
            <a:r>
              <a:rPr lang="it-IT" dirty="0" err="1"/>
              <a:t>credentials</a:t>
            </a:r>
            <a:r>
              <a:rPr lang="it-IT" dirty="0"/>
              <a:t>, and </a:t>
            </a:r>
            <a:r>
              <a:rPr lang="it-IT" dirty="0" err="1"/>
              <a:t>many</a:t>
            </a:r>
            <a:r>
              <a:rPr lang="it-IT" dirty="0"/>
              <a:t> more </a:t>
            </a:r>
            <a:r>
              <a:rPr lang="it-IT" dirty="0" err="1"/>
              <a:t>have</a:t>
            </a:r>
            <a:r>
              <a:rPr lang="it-IT" dirty="0"/>
              <a:t> </a:t>
            </a:r>
            <a:r>
              <a:rPr lang="it-IT" dirty="0" err="1"/>
              <a:t>IDs</a:t>
            </a:r>
            <a:r>
              <a:rPr lang="it-IT" dirty="0"/>
              <a:t> </a:t>
            </a:r>
            <a:r>
              <a:rPr lang="it-IT" dirty="0" err="1"/>
              <a:t>that</a:t>
            </a:r>
            <a:r>
              <a:rPr lang="it-IT" dirty="0"/>
              <a:t> </a:t>
            </a:r>
            <a:r>
              <a:rPr lang="it-IT" dirty="0" err="1"/>
              <a:t>cannot</a:t>
            </a:r>
            <a:r>
              <a:rPr lang="it-IT" dirty="0"/>
              <a:t> be </a:t>
            </a:r>
            <a:r>
              <a:rPr lang="it-IT" dirty="0" err="1"/>
              <a:t>trusted</a:t>
            </a:r>
            <a:r>
              <a:rPr lang="it-IT" dirty="0"/>
              <a:t> </a:t>
            </a:r>
            <a:r>
              <a:rPr lang="it-IT" dirty="0" err="1"/>
              <a:t>because</a:t>
            </a:r>
            <a:r>
              <a:rPr lang="it-IT" dirty="0"/>
              <a:t> are of </a:t>
            </a:r>
            <a:r>
              <a:rPr lang="it-IT" dirty="0" err="1"/>
              <a:t>poor</a:t>
            </a:r>
            <a:r>
              <a:rPr lang="it-IT" dirty="0"/>
              <a:t> </a:t>
            </a:r>
            <a:r>
              <a:rPr lang="it-IT" dirty="0" err="1"/>
              <a:t>quality</a:t>
            </a:r>
            <a:r>
              <a:rPr lang="it-IT" dirty="0"/>
              <a:t> or </a:t>
            </a:r>
            <a:r>
              <a:rPr lang="it-IT" dirty="0" err="1"/>
              <a:t>cannot</a:t>
            </a:r>
            <a:r>
              <a:rPr lang="it-IT" dirty="0"/>
              <a:t> be  </a:t>
            </a:r>
            <a:r>
              <a:rPr lang="it-IT" dirty="0" err="1"/>
              <a:t>verified</a:t>
            </a:r>
            <a:r>
              <a:rPr lang="it-IT" dirty="0"/>
              <a:t>. </a:t>
            </a:r>
          </a:p>
          <a:p>
            <a:pPr marL="0" indent="0">
              <a:buNone/>
            </a:pPr>
            <a:r>
              <a:rPr lang="it-IT" dirty="0"/>
              <a:t>3.4 </a:t>
            </a:r>
            <a:r>
              <a:rPr lang="it-IT" dirty="0" err="1"/>
              <a:t>billion</a:t>
            </a:r>
            <a:r>
              <a:rPr lang="it-IT" dirty="0"/>
              <a:t> </a:t>
            </a:r>
            <a:r>
              <a:rPr lang="it-IT" dirty="0" err="1"/>
              <a:t>people</a:t>
            </a:r>
            <a:r>
              <a:rPr lang="it-IT" dirty="0"/>
              <a:t> </a:t>
            </a:r>
            <a:r>
              <a:rPr lang="it-IT" dirty="0" err="1"/>
              <a:t>have</a:t>
            </a:r>
            <a:r>
              <a:rPr lang="it-IT" dirty="0"/>
              <a:t> some </a:t>
            </a:r>
            <a:r>
              <a:rPr lang="it-IT" dirty="0" err="1"/>
              <a:t>form</a:t>
            </a:r>
            <a:r>
              <a:rPr lang="it-IT" dirty="0"/>
              <a:t> of ID </a:t>
            </a:r>
            <a:r>
              <a:rPr lang="it-IT" dirty="0" err="1"/>
              <a:t>but</a:t>
            </a:r>
            <a:r>
              <a:rPr lang="it-IT" dirty="0"/>
              <a:t> with </a:t>
            </a:r>
            <a:r>
              <a:rPr lang="it-IT" dirty="0" err="1"/>
              <a:t>limited</a:t>
            </a:r>
            <a:r>
              <a:rPr lang="it-IT" dirty="0"/>
              <a:t> </a:t>
            </a:r>
            <a:r>
              <a:rPr lang="it-IT" dirty="0" err="1"/>
              <a:t>ability</a:t>
            </a:r>
            <a:r>
              <a:rPr lang="it-IT" dirty="0"/>
              <a:t> to use </a:t>
            </a:r>
            <a:r>
              <a:rPr lang="it-IT" dirty="0" err="1"/>
              <a:t>it</a:t>
            </a:r>
            <a:r>
              <a:rPr lang="it-IT" dirty="0"/>
              <a:t> in the </a:t>
            </a:r>
            <a:r>
              <a:rPr lang="it-IT" dirty="0" err="1"/>
              <a:t>digital</a:t>
            </a:r>
            <a:r>
              <a:rPr lang="it-IT" dirty="0"/>
              <a:t> world. </a:t>
            </a:r>
          </a:p>
          <a:p>
            <a:pPr marL="0" indent="0">
              <a:buNone/>
            </a:pPr>
            <a:r>
              <a:rPr lang="it-IT" dirty="0" err="1"/>
              <a:t>Lack</a:t>
            </a:r>
            <a:r>
              <a:rPr lang="it-IT" dirty="0"/>
              <a:t> of ID </a:t>
            </a:r>
            <a:r>
              <a:rPr lang="it-IT" dirty="0" err="1"/>
              <a:t>makes</a:t>
            </a:r>
            <a:r>
              <a:rPr lang="it-IT" dirty="0"/>
              <a:t> </a:t>
            </a:r>
            <a:r>
              <a:rPr lang="it-IT" dirty="0" err="1"/>
              <a:t>it</a:t>
            </a:r>
            <a:r>
              <a:rPr lang="it-IT" dirty="0"/>
              <a:t> </a:t>
            </a:r>
            <a:r>
              <a:rPr lang="it-IT" dirty="0" err="1"/>
              <a:t>difficult</a:t>
            </a:r>
            <a:r>
              <a:rPr lang="it-IT" dirty="0"/>
              <a:t> for </a:t>
            </a:r>
            <a:r>
              <a:rPr lang="it-IT" dirty="0" err="1"/>
              <a:t>citizens</a:t>
            </a:r>
            <a:r>
              <a:rPr lang="it-IT" dirty="0"/>
              <a:t> to </a:t>
            </a:r>
            <a:r>
              <a:rPr lang="it-IT" dirty="0" err="1"/>
              <a:t>access</a:t>
            </a:r>
            <a:r>
              <a:rPr lang="it-IT" dirty="0"/>
              <a:t> </a:t>
            </a:r>
            <a:r>
              <a:rPr lang="it-IT" dirty="0" err="1"/>
              <a:t>financial</a:t>
            </a:r>
            <a:r>
              <a:rPr lang="it-IT" dirty="0"/>
              <a:t> </a:t>
            </a:r>
            <a:r>
              <a:rPr lang="it-IT" dirty="0" err="1"/>
              <a:t>services</a:t>
            </a:r>
            <a:r>
              <a:rPr lang="it-IT" dirty="0"/>
              <a:t>, for </a:t>
            </a:r>
            <a:r>
              <a:rPr lang="it-IT" dirty="0" err="1"/>
              <a:t>financial</a:t>
            </a:r>
            <a:r>
              <a:rPr lang="it-IT" dirty="0"/>
              <a:t> service providers to on-</a:t>
            </a:r>
            <a:r>
              <a:rPr lang="it-IT" dirty="0" err="1"/>
              <a:t>board</a:t>
            </a:r>
            <a:r>
              <a:rPr lang="it-IT" dirty="0"/>
              <a:t> </a:t>
            </a:r>
            <a:r>
              <a:rPr lang="it-IT" dirty="0" err="1"/>
              <a:t>customers</a:t>
            </a:r>
            <a:r>
              <a:rPr lang="it-IT" dirty="0"/>
              <a:t> and for </a:t>
            </a:r>
            <a:r>
              <a:rPr lang="it-IT" dirty="0" err="1"/>
              <a:t>governments</a:t>
            </a:r>
            <a:r>
              <a:rPr lang="it-IT" dirty="0"/>
              <a:t> to </a:t>
            </a:r>
            <a:r>
              <a:rPr lang="it-IT" dirty="0" err="1"/>
              <a:t>efficiently</a:t>
            </a:r>
            <a:r>
              <a:rPr lang="it-IT" dirty="0"/>
              <a:t> transfer funds to the </a:t>
            </a:r>
            <a:r>
              <a:rPr lang="it-IT" dirty="0" err="1"/>
              <a:t>rightful</a:t>
            </a:r>
            <a:r>
              <a:rPr lang="it-IT" dirty="0"/>
              <a:t> </a:t>
            </a:r>
            <a:r>
              <a:rPr lang="it-IT" dirty="0" err="1"/>
              <a:t>beneficiary</a:t>
            </a:r>
            <a:r>
              <a:rPr lang="it-IT" dirty="0"/>
              <a:t>. </a:t>
            </a:r>
          </a:p>
          <a:p>
            <a:pPr marL="0" indent="0">
              <a:buNone/>
            </a:pPr>
            <a:r>
              <a:rPr lang="it-IT" dirty="0"/>
              <a:t>in the </a:t>
            </a:r>
            <a:r>
              <a:rPr lang="it-IT" dirty="0" err="1"/>
              <a:t>United</a:t>
            </a:r>
            <a:r>
              <a:rPr lang="it-IT" dirty="0"/>
              <a:t> </a:t>
            </a:r>
            <a:r>
              <a:rPr lang="it-IT" dirty="0" err="1"/>
              <a:t>States</a:t>
            </a:r>
            <a:r>
              <a:rPr lang="it-IT" dirty="0"/>
              <a:t> the </a:t>
            </a:r>
            <a:r>
              <a:rPr lang="it-IT" dirty="0" err="1"/>
              <a:t>government</a:t>
            </a:r>
            <a:r>
              <a:rPr lang="it-IT" dirty="0"/>
              <a:t> </a:t>
            </a:r>
            <a:r>
              <a:rPr lang="it-IT" dirty="0" err="1"/>
              <a:t>has</a:t>
            </a:r>
            <a:r>
              <a:rPr lang="it-IT" dirty="0"/>
              <a:t> made 120 </a:t>
            </a:r>
            <a:r>
              <a:rPr lang="it-IT" dirty="0" err="1"/>
              <a:t>million</a:t>
            </a:r>
            <a:r>
              <a:rPr lang="it-IT" dirty="0"/>
              <a:t> credit </a:t>
            </a:r>
            <a:r>
              <a:rPr lang="it-IT" dirty="0" err="1"/>
              <a:t>transfers</a:t>
            </a:r>
            <a:r>
              <a:rPr lang="it-IT" dirty="0"/>
              <a:t>, </a:t>
            </a:r>
            <a:r>
              <a:rPr lang="it-IT" dirty="0" err="1"/>
              <a:t>mailed</a:t>
            </a:r>
            <a:r>
              <a:rPr lang="it-IT" dirty="0"/>
              <a:t> 35 </a:t>
            </a:r>
            <a:r>
              <a:rPr lang="it-IT" dirty="0" err="1"/>
              <a:t>million</a:t>
            </a:r>
            <a:r>
              <a:rPr lang="it-IT" dirty="0"/>
              <a:t> </a:t>
            </a:r>
            <a:r>
              <a:rPr lang="it-IT" dirty="0" err="1"/>
              <a:t>paper</a:t>
            </a:r>
            <a:r>
              <a:rPr lang="it-IT" dirty="0"/>
              <a:t> cheques and </a:t>
            </a:r>
            <a:r>
              <a:rPr lang="it-IT" dirty="0" err="1"/>
              <a:t>sent</a:t>
            </a:r>
            <a:r>
              <a:rPr lang="it-IT" dirty="0"/>
              <a:t> 3.7 </a:t>
            </a:r>
            <a:r>
              <a:rPr lang="it-IT" dirty="0" err="1"/>
              <a:t>million</a:t>
            </a:r>
            <a:r>
              <a:rPr lang="it-IT" dirty="0"/>
              <a:t> </a:t>
            </a:r>
            <a:r>
              <a:rPr lang="it-IT" dirty="0" err="1"/>
              <a:t>prepaid</a:t>
            </a:r>
            <a:r>
              <a:rPr lang="it-IT" dirty="0"/>
              <a:t> </a:t>
            </a:r>
            <a:r>
              <a:rPr lang="it-IT" dirty="0" err="1"/>
              <a:t>cards</a:t>
            </a:r>
            <a:r>
              <a:rPr lang="it-IT" dirty="0"/>
              <a:t>. </a:t>
            </a:r>
          </a:p>
          <a:p>
            <a:pPr marL="0" indent="0">
              <a:buNone/>
            </a:pPr>
            <a:r>
              <a:rPr lang="it-IT" dirty="0" err="1"/>
              <a:t>As</a:t>
            </a:r>
            <a:r>
              <a:rPr lang="it-IT" dirty="0"/>
              <a:t> of </a:t>
            </a:r>
            <a:r>
              <a:rPr lang="it-IT" dirty="0" err="1"/>
              <a:t>early</a:t>
            </a:r>
            <a:r>
              <a:rPr lang="it-IT" dirty="0"/>
              <a:t> </a:t>
            </a:r>
            <a:r>
              <a:rPr lang="it-IT" dirty="0" err="1"/>
              <a:t>June</a:t>
            </a:r>
            <a:r>
              <a:rPr lang="it-IT" dirty="0"/>
              <a:t> 2020, in the US an </a:t>
            </a:r>
            <a:r>
              <a:rPr lang="it-IT" dirty="0" err="1"/>
              <a:t>estimated</a:t>
            </a:r>
            <a:r>
              <a:rPr lang="it-IT" dirty="0"/>
              <a:t> 30–35 </a:t>
            </a:r>
            <a:r>
              <a:rPr lang="it-IT" dirty="0" err="1"/>
              <a:t>million</a:t>
            </a:r>
            <a:r>
              <a:rPr lang="it-IT" dirty="0"/>
              <a:t> </a:t>
            </a:r>
            <a:r>
              <a:rPr lang="it-IT" dirty="0" err="1"/>
              <a:t>eligible</a:t>
            </a:r>
            <a:r>
              <a:rPr lang="it-IT" dirty="0"/>
              <a:t> </a:t>
            </a:r>
            <a:r>
              <a:rPr lang="it-IT" dirty="0" err="1"/>
              <a:t>people</a:t>
            </a:r>
            <a:r>
              <a:rPr lang="it-IT" dirty="0"/>
              <a:t> </a:t>
            </a:r>
            <a:r>
              <a:rPr lang="it-IT" dirty="0" err="1"/>
              <a:t>had</a:t>
            </a:r>
            <a:r>
              <a:rPr lang="it-IT" dirty="0"/>
              <a:t> </a:t>
            </a:r>
            <a:r>
              <a:rPr lang="it-IT" dirty="0" err="1"/>
              <a:t>not</a:t>
            </a:r>
            <a:r>
              <a:rPr lang="it-IT" dirty="0"/>
              <a:t> </a:t>
            </a:r>
            <a:r>
              <a:rPr lang="it-IT" dirty="0" err="1"/>
              <a:t>yet</a:t>
            </a:r>
            <a:r>
              <a:rPr lang="it-IT" dirty="0"/>
              <a:t> </a:t>
            </a:r>
            <a:r>
              <a:rPr lang="it-IT" dirty="0" err="1"/>
              <a:t>received</a:t>
            </a:r>
            <a:r>
              <a:rPr lang="it-IT" dirty="0"/>
              <a:t> G2P </a:t>
            </a:r>
            <a:r>
              <a:rPr lang="it-IT" dirty="0" err="1"/>
              <a:t>payments</a:t>
            </a:r>
            <a:r>
              <a:rPr lang="it-IT" dirty="0"/>
              <a:t> and 1.1 </a:t>
            </a:r>
            <a:r>
              <a:rPr lang="it-IT" dirty="0" err="1"/>
              <a:t>million</a:t>
            </a:r>
            <a:r>
              <a:rPr lang="it-IT" dirty="0"/>
              <a:t> </a:t>
            </a:r>
            <a:r>
              <a:rPr lang="it-IT" dirty="0" err="1"/>
              <a:t>payments</a:t>
            </a:r>
            <a:r>
              <a:rPr lang="it-IT" dirty="0"/>
              <a:t> </a:t>
            </a:r>
            <a:r>
              <a:rPr lang="it-IT" dirty="0" err="1"/>
              <a:t>had</a:t>
            </a:r>
            <a:r>
              <a:rPr lang="it-IT" dirty="0"/>
              <a:t> </a:t>
            </a:r>
            <a:r>
              <a:rPr lang="it-IT" dirty="0" err="1"/>
              <a:t>been</a:t>
            </a:r>
            <a:r>
              <a:rPr lang="it-IT" dirty="0"/>
              <a:t> made to </a:t>
            </a:r>
            <a:r>
              <a:rPr lang="it-IT" dirty="0" err="1"/>
              <a:t>deceased</a:t>
            </a:r>
            <a:r>
              <a:rPr lang="it-IT" dirty="0"/>
              <a:t> </a:t>
            </a:r>
            <a:r>
              <a:rPr lang="it-IT" dirty="0" err="1"/>
              <a:t>individuals</a:t>
            </a:r>
            <a:r>
              <a:rPr lang="it-IT" dirty="0"/>
              <a:t>. </a:t>
            </a:r>
          </a:p>
          <a:p>
            <a:pPr marL="0" indent="0">
              <a:buNone/>
            </a:pPr>
            <a:endParaRPr lang="it-IT" dirty="0"/>
          </a:p>
          <a:p>
            <a:endParaRPr lang="it-IT" dirty="0"/>
          </a:p>
        </p:txBody>
      </p:sp>
    </p:spTree>
    <p:extLst>
      <p:ext uri="{BB962C8B-B14F-4D97-AF65-F5344CB8AC3E}">
        <p14:creationId xmlns:p14="http://schemas.microsoft.com/office/powerpoint/2010/main" val="2436424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71FEF6-1E71-7E49-ACB7-A56DE0DA42C7}"/>
              </a:ext>
            </a:extLst>
          </p:cNvPr>
          <p:cNvSpPr>
            <a:spLocks noGrp="1"/>
          </p:cNvSpPr>
          <p:nvPr>
            <p:ph type="title"/>
          </p:nvPr>
        </p:nvSpPr>
        <p:spPr/>
        <p:txBody>
          <a:bodyPr/>
          <a:lstStyle/>
          <a:p>
            <a:r>
              <a:rPr lang="it-IT" dirty="0" err="1"/>
              <a:t>Outline</a:t>
            </a:r>
            <a:endParaRPr lang="it-IT" dirty="0"/>
          </a:p>
        </p:txBody>
      </p:sp>
      <p:sp>
        <p:nvSpPr>
          <p:cNvPr id="3" name="Segnaposto contenuto 2">
            <a:extLst>
              <a:ext uri="{FF2B5EF4-FFF2-40B4-BE49-F238E27FC236}">
                <a16:creationId xmlns:a16="http://schemas.microsoft.com/office/drawing/2014/main" id="{01131147-81EB-E74A-94FB-D3648824C54C}"/>
              </a:ext>
            </a:extLst>
          </p:cNvPr>
          <p:cNvSpPr>
            <a:spLocks noGrp="1"/>
          </p:cNvSpPr>
          <p:nvPr>
            <p:ph idx="1"/>
          </p:nvPr>
        </p:nvSpPr>
        <p:spPr/>
        <p:txBody>
          <a:bodyPr>
            <a:normAutofit fontScale="85000" lnSpcReduction="20000"/>
          </a:bodyPr>
          <a:lstStyle/>
          <a:p>
            <a:pPr marL="514350" indent="-514350">
              <a:buAutoNum type="arabicPeriod"/>
            </a:pPr>
            <a:r>
              <a:rPr lang="it-IT" dirty="0" err="1"/>
              <a:t>Main</a:t>
            </a:r>
            <a:r>
              <a:rPr lang="it-IT" dirty="0"/>
              <a:t> </a:t>
            </a:r>
            <a:r>
              <a:rPr lang="it-IT" dirty="0" err="1"/>
              <a:t>points</a:t>
            </a:r>
            <a:r>
              <a:rPr lang="it-IT" dirty="0"/>
              <a:t> of CBDC</a:t>
            </a:r>
          </a:p>
          <a:p>
            <a:pPr marL="514350" indent="-514350">
              <a:buAutoNum type="arabicPeriod"/>
            </a:pPr>
            <a:r>
              <a:rPr lang="it-IT" dirty="0"/>
              <a:t>State of the art</a:t>
            </a:r>
          </a:p>
          <a:p>
            <a:pPr marL="514350" indent="-514350">
              <a:buAutoNum type="arabicPeriod"/>
            </a:pPr>
            <a:r>
              <a:rPr lang="it-IT" dirty="0" err="1"/>
              <a:t>Motivation</a:t>
            </a:r>
            <a:endParaRPr lang="it-IT" dirty="0"/>
          </a:p>
          <a:p>
            <a:pPr marL="514350" indent="-514350">
              <a:buAutoNum type="arabicPeriod"/>
            </a:pPr>
            <a:r>
              <a:rPr lang="it-IT" dirty="0"/>
              <a:t>A way to go</a:t>
            </a:r>
          </a:p>
          <a:p>
            <a:pPr marL="514350" indent="-514350">
              <a:buAutoNum type="arabicPeriod"/>
            </a:pPr>
            <a:r>
              <a:rPr lang="it-IT" dirty="0"/>
              <a:t>Architecture</a:t>
            </a:r>
          </a:p>
          <a:p>
            <a:pPr marL="514350" indent="-514350">
              <a:buAutoNum type="arabicPeriod"/>
            </a:pPr>
            <a:r>
              <a:rPr lang="it-IT" dirty="0" err="1"/>
              <a:t>Token</a:t>
            </a:r>
            <a:r>
              <a:rPr lang="it-IT" dirty="0"/>
              <a:t> vs </a:t>
            </a:r>
            <a:r>
              <a:rPr lang="it-IT" dirty="0" err="1"/>
              <a:t>bank</a:t>
            </a:r>
            <a:r>
              <a:rPr lang="it-IT" dirty="0"/>
              <a:t> account</a:t>
            </a:r>
          </a:p>
          <a:p>
            <a:pPr marL="514350" indent="-514350">
              <a:buAutoNum type="arabicPeriod"/>
            </a:pPr>
            <a:r>
              <a:rPr lang="it-IT" dirty="0"/>
              <a:t>Technology</a:t>
            </a:r>
          </a:p>
          <a:p>
            <a:pPr marL="514350" indent="-514350">
              <a:buAutoNum type="arabicPeriod"/>
            </a:pPr>
            <a:r>
              <a:rPr lang="it-IT" dirty="0" err="1"/>
              <a:t>Bank</a:t>
            </a:r>
            <a:r>
              <a:rPr lang="it-IT" dirty="0"/>
              <a:t> </a:t>
            </a:r>
            <a:r>
              <a:rPr lang="it-IT" dirty="0" err="1"/>
              <a:t>intermediation</a:t>
            </a:r>
            <a:r>
              <a:rPr lang="it-IT" dirty="0"/>
              <a:t>, </a:t>
            </a:r>
            <a:r>
              <a:rPr lang="it-IT" dirty="0" err="1"/>
              <a:t>monetary</a:t>
            </a:r>
            <a:r>
              <a:rPr lang="it-IT" dirty="0"/>
              <a:t> policy, </a:t>
            </a:r>
            <a:r>
              <a:rPr lang="it-IT" dirty="0" err="1"/>
              <a:t>real</a:t>
            </a:r>
            <a:r>
              <a:rPr lang="it-IT" dirty="0"/>
              <a:t> economy, </a:t>
            </a:r>
            <a:r>
              <a:rPr lang="it-IT" dirty="0" err="1"/>
              <a:t>financial</a:t>
            </a:r>
            <a:r>
              <a:rPr lang="it-IT" dirty="0"/>
              <a:t> </a:t>
            </a:r>
            <a:r>
              <a:rPr lang="it-IT" dirty="0" err="1"/>
              <a:t>stability</a:t>
            </a:r>
            <a:endParaRPr lang="it-IT" dirty="0"/>
          </a:p>
          <a:p>
            <a:pPr marL="514350" indent="-514350">
              <a:buFont typeface="Arial" panose="020B0604020202020204" pitchFamily="34" charset="0"/>
              <a:buAutoNum type="arabicPeriod"/>
            </a:pPr>
            <a:r>
              <a:rPr lang="it-IT" dirty="0"/>
              <a:t>Digital Euro</a:t>
            </a:r>
          </a:p>
          <a:p>
            <a:pPr marL="514350" indent="-514350">
              <a:buFont typeface="Arial" panose="020B0604020202020204" pitchFamily="34" charset="0"/>
              <a:buAutoNum type="arabicPeriod"/>
            </a:pPr>
            <a:r>
              <a:rPr lang="it-IT" dirty="0"/>
              <a:t>CBDC and </a:t>
            </a:r>
            <a:r>
              <a:rPr lang="it-IT" dirty="0" err="1"/>
              <a:t>Cryptoassets</a:t>
            </a:r>
            <a:endParaRPr lang="it-IT" dirty="0"/>
          </a:p>
        </p:txBody>
      </p:sp>
      <p:sp>
        <p:nvSpPr>
          <p:cNvPr id="4" name="CasellaDiTesto 3">
            <a:extLst>
              <a:ext uri="{FF2B5EF4-FFF2-40B4-BE49-F238E27FC236}">
                <a16:creationId xmlns:a16="http://schemas.microsoft.com/office/drawing/2014/main" id="{425FE9C8-4341-5946-A9B7-B507E9E54054}"/>
              </a:ext>
            </a:extLst>
          </p:cNvPr>
          <p:cNvSpPr txBox="1"/>
          <p:nvPr/>
        </p:nvSpPr>
        <p:spPr>
          <a:xfrm>
            <a:off x="5435991" y="769434"/>
            <a:ext cx="3356517" cy="923330"/>
          </a:xfrm>
          <a:prstGeom prst="rect">
            <a:avLst/>
          </a:prstGeom>
          <a:noFill/>
        </p:spPr>
        <p:txBody>
          <a:bodyPr wrap="square" rtlCol="0">
            <a:spAutoFit/>
          </a:bodyPr>
          <a:lstStyle/>
          <a:p>
            <a:r>
              <a:rPr lang="it-IT" dirty="0" err="1"/>
              <a:t>Disclaimer</a:t>
            </a:r>
            <a:r>
              <a:rPr lang="it-IT" dirty="0"/>
              <a:t>: the </a:t>
            </a:r>
            <a:r>
              <a:rPr lang="it-IT" dirty="0" err="1"/>
              <a:t>material</a:t>
            </a:r>
            <a:r>
              <a:rPr lang="it-IT" dirty="0"/>
              <a:t> of </a:t>
            </a:r>
            <a:r>
              <a:rPr lang="it-IT" dirty="0" err="1"/>
              <a:t>slides</a:t>
            </a:r>
            <a:r>
              <a:rPr lang="it-IT" dirty="0"/>
              <a:t> </a:t>
            </a:r>
            <a:r>
              <a:rPr lang="it-IT" dirty="0" err="1"/>
              <a:t>comes</a:t>
            </a:r>
            <a:r>
              <a:rPr lang="it-IT" dirty="0"/>
              <a:t> from the  </a:t>
            </a:r>
            <a:r>
              <a:rPr lang="it-IT" dirty="0" err="1"/>
              <a:t>papers</a:t>
            </a:r>
            <a:r>
              <a:rPr lang="it-IT" dirty="0"/>
              <a:t> </a:t>
            </a:r>
            <a:r>
              <a:rPr lang="it-IT" dirty="0" err="1"/>
              <a:t>listed</a:t>
            </a:r>
            <a:r>
              <a:rPr lang="it-IT" dirty="0"/>
              <a:t> </a:t>
            </a:r>
            <a:r>
              <a:rPr lang="it-IT" dirty="0" err="1"/>
              <a:t>below</a:t>
            </a:r>
            <a:r>
              <a:rPr lang="it-IT" dirty="0"/>
              <a:t>. </a:t>
            </a:r>
          </a:p>
        </p:txBody>
      </p:sp>
    </p:spTree>
    <p:extLst>
      <p:ext uri="{BB962C8B-B14F-4D97-AF65-F5344CB8AC3E}">
        <p14:creationId xmlns:p14="http://schemas.microsoft.com/office/powerpoint/2010/main" val="899058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C17FAF0-C5B5-6D42-81DC-C64979063C5A}"/>
              </a:ext>
            </a:extLst>
          </p:cNvPr>
          <p:cNvSpPr>
            <a:spLocks noGrp="1"/>
          </p:cNvSpPr>
          <p:nvPr>
            <p:ph idx="1"/>
          </p:nvPr>
        </p:nvSpPr>
        <p:spPr>
          <a:xfrm>
            <a:off x="491490" y="762634"/>
            <a:ext cx="7886700" cy="5809615"/>
          </a:xfrm>
        </p:spPr>
        <p:txBody>
          <a:bodyPr>
            <a:normAutofit fontScale="70000" lnSpcReduction="20000"/>
          </a:bodyPr>
          <a:lstStyle/>
          <a:p>
            <a:pPr marL="0" indent="0">
              <a:buNone/>
            </a:pPr>
            <a:r>
              <a:rPr lang="it-IT" dirty="0"/>
              <a:t>General </a:t>
            </a:r>
            <a:r>
              <a:rPr lang="it-IT" dirty="0" err="1"/>
              <a:t>purpose</a:t>
            </a:r>
            <a:r>
              <a:rPr lang="it-IT" dirty="0"/>
              <a:t> </a:t>
            </a:r>
            <a:r>
              <a:rPr lang="it-IT" dirty="0" err="1"/>
              <a:t>CBDCs</a:t>
            </a:r>
            <a:r>
              <a:rPr lang="it-IT" dirty="0"/>
              <a:t> </a:t>
            </a:r>
            <a:r>
              <a:rPr lang="it-IT" dirty="0" err="1"/>
              <a:t>could</a:t>
            </a:r>
            <a:r>
              <a:rPr lang="it-IT" dirty="0"/>
              <a:t> </a:t>
            </a:r>
            <a:r>
              <a:rPr lang="it-IT" dirty="0" err="1"/>
              <a:t>enhance</a:t>
            </a:r>
            <a:r>
              <a:rPr lang="it-IT" dirty="0"/>
              <a:t> </a:t>
            </a:r>
            <a:r>
              <a:rPr lang="it-IT" dirty="0" err="1"/>
              <a:t>inclusion</a:t>
            </a:r>
            <a:r>
              <a:rPr lang="it-IT" dirty="0"/>
              <a:t> in the medium </a:t>
            </a:r>
            <a:r>
              <a:rPr lang="it-IT" dirty="0" err="1"/>
              <a:t>term</a:t>
            </a:r>
            <a:r>
              <a:rPr lang="it-IT" dirty="0"/>
              <a:t> </a:t>
            </a:r>
            <a:r>
              <a:rPr lang="it-IT" dirty="0" err="1"/>
              <a:t>if</a:t>
            </a:r>
            <a:r>
              <a:rPr lang="it-IT" dirty="0"/>
              <a:t> </a:t>
            </a:r>
            <a:r>
              <a:rPr lang="it-IT" dirty="0" err="1"/>
              <a:t>inclusion</a:t>
            </a:r>
            <a:r>
              <a:rPr lang="it-IT" dirty="0"/>
              <a:t> </a:t>
            </a:r>
            <a:r>
              <a:rPr lang="it-IT" dirty="0" err="1"/>
              <a:t>features</a:t>
            </a:r>
            <a:r>
              <a:rPr lang="it-IT" dirty="0"/>
              <a:t> </a:t>
            </a:r>
            <a:r>
              <a:rPr lang="it-IT" dirty="0" err="1"/>
              <a:t>prominently</a:t>
            </a:r>
            <a:r>
              <a:rPr lang="it-IT" dirty="0"/>
              <a:t> in CBDC </a:t>
            </a:r>
            <a:r>
              <a:rPr lang="it-IT" dirty="0" err="1"/>
              <a:t>designs</a:t>
            </a:r>
            <a:r>
              <a:rPr lang="it-IT" dirty="0"/>
              <a:t>.</a:t>
            </a:r>
          </a:p>
          <a:p>
            <a:pPr marL="0" indent="0">
              <a:buNone/>
            </a:pPr>
            <a:r>
              <a:rPr lang="it-IT" dirty="0"/>
              <a:t>In </a:t>
            </a:r>
            <a:r>
              <a:rPr lang="it-IT" dirty="0" err="1"/>
              <a:t>emerging</a:t>
            </a:r>
            <a:r>
              <a:rPr lang="it-IT" dirty="0"/>
              <a:t> </a:t>
            </a:r>
            <a:r>
              <a:rPr lang="it-IT" dirty="0" err="1"/>
              <a:t>markets</a:t>
            </a:r>
            <a:r>
              <a:rPr lang="it-IT" dirty="0"/>
              <a:t> general </a:t>
            </a:r>
            <a:r>
              <a:rPr lang="it-IT" dirty="0" err="1"/>
              <a:t>purpose</a:t>
            </a:r>
            <a:r>
              <a:rPr lang="it-IT" dirty="0"/>
              <a:t> </a:t>
            </a:r>
            <a:r>
              <a:rPr lang="it-IT" dirty="0" err="1"/>
              <a:t>CBDCs</a:t>
            </a:r>
            <a:r>
              <a:rPr lang="it-IT" dirty="0"/>
              <a:t> </a:t>
            </a:r>
            <a:r>
              <a:rPr lang="it-IT" dirty="0" err="1"/>
              <a:t>could</a:t>
            </a:r>
            <a:r>
              <a:rPr lang="it-IT" dirty="0"/>
              <a:t> </a:t>
            </a:r>
            <a:r>
              <a:rPr lang="it-IT" dirty="0" err="1"/>
              <a:t>improve</a:t>
            </a:r>
            <a:r>
              <a:rPr lang="it-IT" dirty="0"/>
              <a:t> </a:t>
            </a:r>
            <a:r>
              <a:rPr lang="it-IT" dirty="0" err="1"/>
              <a:t>financial</a:t>
            </a:r>
            <a:r>
              <a:rPr lang="it-IT" dirty="0"/>
              <a:t> </a:t>
            </a:r>
            <a:r>
              <a:rPr lang="it-IT" dirty="0" err="1"/>
              <a:t>inclusion</a:t>
            </a:r>
            <a:r>
              <a:rPr lang="it-IT" dirty="0"/>
              <a:t> by </a:t>
            </a:r>
            <a:r>
              <a:rPr lang="it-IT" dirty="0" err="1"/>
              <a:t>providing</a:t>
            </a:r>
            <a:r>
              <a:rPr lang="it-IT" dirty="0"/>
              <a:t> a </a:t>
            </a:r>
            <a:r>
              <a:rPr lang="it-IT" dirty="0" err="1"/>
              <a:t>low-cost</a:t>
            </a:r>
            <a:r>
              <a:rPr lang="it-IT" dirty="0"/>
              <a:t> </a:t>
            </a:r>
            <a:r>
              <a:rPr lang="it-IT" dirty="0" err="1"/>
              <a:t>means</a:t>
            </a:r>
            <a:r>
              <a:rPr lang="it-IT" dirty="0"/>
              <a:t> of </a:t>
            </a:r>
            <a:r>
              <a:rPr lang="it-IT" dirty="0" err="1"/>
              <a:t>payment</a:t>
            </a:r>
            <a:r>
              <a:rPr lang="it-IT" dirty="0"/>
              <a:t> and </a:t>
            </a:r>
            <a:r>
              <a:rPr lang="it-IT" dirty="0" err="1"/>
              <a:t>acting</a:t>
            </a:r>
            <a:r>
              <a:rPr lang="it-IT" dirty="0"/>
              <a:t> </a:t>
            </a:r>
            <a:r>
              <a:rPr lang="it-IT" dirty="0" err="1"/>
              <a:t>as</a:t>
            </a:r>
            <a:r>
              <a:rPr lang="it-IT" dirty="0"/>
              <a:t> an on-</a:t>
            </a:r>
            <a:r>
              <a:rPr lang="it-IT" dirty="0" err="1"/>
              <a:t>ramp</a:t>
            </a:r>
            <a:r>
              <a:rPr lang="it-IT" dirty="0"/>
              <a:t> to </a:t>
            </a:r>
            <a:r>
              <a:rPr lang="it-IT" dirty="0" err="1"/>
              <a:t>broader</a:t>
            </a:r>
            <a:r>
              <a:rPr lang="it-IT" dirty="0"/>
              <a:t> </a:t>
            </a:r>
            <a:r>
              <a:rPr lang="it-IT" dirty="0" err="1"/>
              <a:t>financial</a:t>
            </a:r>
            <a:r>
              <a:rPr lang="it-IT" dirty="0"/>
              <a:t> </a:t>
            </a:r>
            <a:r>
              <a:rPr lang="it-IT" dirty="0" err="1"/>
              <a:t>services</a:t>
            </a:r>
            <a:r>
              <a:rPr lang="it-IT" dirty="0"/>
              <a:t>. </a:t>
            </a:r>
          </a:p>
          <a:p>
            <a:pPr marL="0" indent="0">
              <a:buNone/>
            </a:pPr>
            <a:r>
              <a:rPr lang="it-IT" dirty="0"/>
              <a:t>Advanced </a:t>
            </a:r>
            <a:r>
              <a:rPr lang="it-IT" dirty="0" err="1"/>
              <a:t>economies</a:t>
            </a:r>
            <a:r>
              <a:rPr lang="it-IT" dirty="0"/>
              <a:t> </a:t>
            </a:r>
            <a:r>
              <a:rPr lang="it-IT" dirty="0" err="1"/>
              <a:t>central</a:t>
            </a:r>
            <a:r>
              <a:rPr lang="it-IT" dirty="0"/>
              <a:t> </a:t>
            </a:r>
            <a:r>
              <a:rPr lang="it-IT" dirty="0" err="1"/>
              <a:t>banks</a:t>
            </a:r>
            <a:r>
              <a:rPr lang="it-IT" dirty="0"/>
              <a:t> are </a:t>
            </a:r>
            <a:r>
              <a:rPr lang="it-IT" dirty="0" err="1"/>
              <a:t>considering</a:t>
            </a:r>
            <a:r>
              <a:rPr lang="it-IT" dirty="0"/>
              <a:t> </a:t>
            </a:r>
            <a:r>
              <a:rPr lang="it-IT" dirty="0" err="1"/>
              <a:t>these</a:t>
            </a:r>
            <a:r>
              <a:rPr lang="it-IT" dirty="0"/>
              <a:t> </a:t>
            </a:r>
            <a:r>
              <a:rPr lang="it-IT" dirty="0" err="1"/>
              <a:t>CBDCs</a:t>
            </a:r>
            <a:r>
              <a:rPr lang="it-IT" dirty="0"/>
              <a:t> in light of </a:t>
            </a:r>
            <a:r>
              <a:rPr lang="it-IT" dirty="0" err="1"/>
              <a:t>declining</a:t>
            </a:r>
            <a:r>
              <a:rPr lang="it-IT" dirty="0"/>
              <a:t> cash use and </a:t>
            </a:r>
            <a:r>
              <a:rPr lang="it-IT" dirty="0" err="1"/>
              <a:t>potential</a:t>
            </a:r>
            <a:r>
              <a:rPr lang="it-IT" dirty="0"/>
              <a:t> </a:t>
            </a:r>
            <a:r>
              <a:rPr lang="it-IT" dirty="0" err="1"/>
              <a:t>reduced</a:t>
            </a:r>
            <a:r>
              <a:rPr lang="it-IT" dirty="0"/>
              <a:t> </a:t>
            </a:r>
            <a:r>
              <a:rPr lang="it-IT" dirty="0" err="1"/>
              <a:t>access</a:t>
            </a:r>
            <a:r>
              <a:rPr lang="it-IT" dirty="0"/>
              <a:t> to cash. </a:t>
            </a:r>
          </a:p>
          <a:p>
            <a:pPr marL="0" indent="0">
              <a:buNone/>
            </a:pPr>
            <a:r>
              <a:rPr lang="it-IT" dirty="0"/>
              <a:t>A </a:t>
            </a:r>
            <a:r>
              <a:rPr lang="it-IT" dirty="0" err="1"/>
              <a:t>widely</a:t>
            </a:r>
            <a:r>
              <a:rPr lang="it-IT" dirty="0"/>
              <a:t> </a:t>
            </a:r>
            <a:r>
              <a:rPr lang="it-IT" dirty="0" err="1"/>
              <a:t>used</a:t>
            </a:r>
            <a:r>
              <a:rPr lang="it-IT" dirty="0"/>
              <a:t> general </a:t>
            </a:r>
            <a:r>
              <a:rPr lang="it-IT" dirty="0" err="1"/>
              <a:t>purpose</a:t>
            </a:r>
            <a:r>
              <a:rPr lang="it-IT" dirty="0"/>
              <a:t> CBDC </a:t>
            </a:r>
            <a:r>
              <a:rPr lang="it-IT" dirty="0" err="1"/>
              <a:t>could</a:t>
            </a:r>
            <a:r>
              <a:rPr lang="it-IT" dirty="0"/>
              <a:t> </a:t>
            </a:r>
            <a:r>
              <a:rPr lang="it-IT" dirty="0" err="1"/>
              <a:t>enable</a:t>
            </a:r>
            <a:r>
              <a:rPr lang="it-IT" dirty="0"/>
              <a:t> </a:t>
            </a:r>
            <a:r>
              <a:rPr lang="it-IT" dirty="0" err="1"/>
              <a:t>universal</a:t>
            </a:r>
            <a:r>
              <a:rPr lang="it-IT" dirty="0"/>
              <a:t> G2P </a:t>
            </a:r>
            <a:r>
              <a:rPr lang="it-IT" dirty="0" err="1"/>
              <a:t>payments</a:t>
            </a:r>
            <a:r>
              <a:rPr lang="it-IT" dirty="0"/>
              <a:t>. </a:t>
            </a:r>
            <a:r>
              <a:rPr lang="it-IT" dirty="0" err="1"/>
              <a:t>It</a:t>
            </a:r>
            <a:r>
              <a:rPr lang="it-IT" dirty="0"/>
              <a:t> </a:t>
            </a:r>
            <a:r>
              <a:rPr lang="it-IT" dirty="0" err="1"/>
              <a:t>could</a:t>
            </a:r>
            <a:r>
              <a:rPr lang="it-IT" dirty="0"/>
              <a:t> </a:t>
            </a:r>
            <a:r>
              <a:rPr lang="it-IT" dirty="0" err="1"/>
              <a:t>complement</a:t>
            </a:r>
            <a:r>
              <a:rPr lang="it-IT" dirty="0"/>
              <a:t> </a:t>
            </a:r>
            <a:r>
              <a:rPr lang="it-IT" dirty="0" err="1"/>
              <a:t>efforts</a:t>
            </a:r>
            <a:r>
              <a:rPr lang="it-IT" dirty="0"/>
              <a:t> by </a:t>
            </a:r>
            <a:r>
              <a:rPr lang="it-IT" dirty="0" err="1"/>
              <a:t>governments</a:t>
            </a:r>
            <a:r>
              <a:rPr lang="it-IT" dirty="0"/>
              <a:t> or private </a:t>
            </a:r>
            <a:r>
              <a:rPr lang="it-IT" dirty="0" err="1"/>
              <a:t>sector</a:t>
            </a:r>
            <a:r>
              <a:rPr lang="it-IT" dirty="0"/>
              <a:t> </a:t>
            </a:r>
            <a:r>
              <a:rPr lang="it-IT" dirty="0" err="1"/>
              <a:t>entities</a:t>
            </a:r>
            <a:r>
              <a:rPr lang="it-IT" dirty="0"/>
              <a:t> (under public </a:t>
            </a:r>
            <a:r>
              <a:rPr lang="it-IT" dirty="0" err="1"/>
              <a:t>oversight</a:t>
            </a:r>
            <a:r>
              <a:rPr lang="it-IT" dirty="0"/>
              <a:t>) to </a:t>
            </a:r>
            <a:r>
              <a:rPr lang="it-IT" dirty="0" err="1"/>
              <a:t>establish</a:t>
            </a:r>
            <a:r>
              <a:rPr lang="it-IT" dirty="0"/>
              <a:t> a </a:t>
            </a:r>
            <a:r>
              <a:rPr lang="it-IT" dirty="0" err="1"/>
              <a:t>universal</a:t>
            </a:r>
            <a:r>
              <a:rPr lang="it-IT" dirty="0"/>
              <a:t> </a:t>
            </a:r>
            <a:r>
              <a:rPr lang="it-IT" dirty="0" err="1"/>
              <a:t>digital</a:t>
            </a:r>
            <a:r>
              <a:rPr lang="it-IT" dirty="0"/>
              <a:t> ID </a:t>
            </a:r>
            <a:r>
              <a:rPr lang="it-IT" dirty="0" err="1"/>
              <a:t>system</a:t>
            </a:r>
            <a:r>
              <a:rPr lang="it-IT" dirty="0"/>
              <a:t> </a:t>
            </a:r>
            <a:r>
              <a:rPr lang="it-IT" dirty="0" err="1"/>
              <a:t>leading</a:t>
            </a:r>
            <a:r>
              <a:rPr lang="it-IT" dirty="0"/>
              <a:t> to </a:t>
            </a:r>
            <a:r>
              <a:rPr lang="it-IT" dirty="0" err="1"/>
              <a:t>greater</a:t>
            </a:r>
            <a:r>
              <a:rPr lang="it-IT" dirty="0"/>
              <a:t> </a:t>
            </a:r>
            <a:r>
              <a:rPr lang="it-IT" dirty="0" err="1"/>
              <a:t>financial</a:t>
            </a:r>
            <a:r>
              <a:rPr lang="it-IT" dirty="0"/>
              <a:t> </a:t>
            </a:r>
            <a:r>
              <a:rPr lang="it-IT" dirty="0" err="1"/>
              <a:t>inclusion</a:t>
            </a:r>
            <a:r>
              <a:rPr lang="it-IT" dirty="0"/>
              <a:t>. </a:t>
            </a:r>
          </a:p>
          <a:p>
            <a:pPr marL="0" indent="0">
              <a:buNone/>
            </a:pPr>
            <a:r>
              <a:rPr lang="it-IT" dirty="0" err="1"/>
              <a:t>Trade-offs</a:t>
            </a:r>
            <a:r>
              <a:rPr lang="it-IT" dirty="0"/>
              <a:t> </a:t>
            </a:r>
            <a:r>
              <a:rPr lang="it-IT" dirty="0" err="1"/>
              <a:t>between</a:t>
            </a:r>
            <a:r>
              <a:rPr lang="it-IT" dirty="0"/>
              <a:t> </a:t>
            </a:r>
            <a:r>
              <a:rPr lang="it-IT" dirty="0" err="1"/>
              <a:t>token</a:t>
            </a:r>
            <a:r>
              <a:rPr lang="it-IT" dirty="0"/>
              <a:t>- and account-</a:t>
            </a:r>
            <a:r>
              <a:rPr lang="it-IT" dirty="0" err="1"/>
              <a:t>based</a:t>
            </a:r>
            <a:r>
              <a:rPr lang="it-IT" dirty="0"/>
              <a:t> </a:t>
            </a:r>
            <a:r>
              <a:rPr lang="it-IT" dirty="0" err="1"/>
              <a:t>CBDCs</a:t>
            </a:r>
            <a:r>
              <a:rPr lang="it-IT" dirty="0"/>
              <a:t>. </a:t>
            </a:r>
          </a:p>
          <a:p>
            <a:pPr marL="0" indent="0">
              <a:buNone/>
            </a:pPr>
            <a:r>
              <a:rPr lang="it-IT" dirty="0"/>
              <a:t>Account-</a:t>
            </a:r>
            <a:r>
              <a:rPr lang="it-IT" dirty="0" err="1"/>
              <a:t>based</a:t>
            </a:r>
            <a:r>
              <a:rPr lang="it-IT" dirty="0"/>
              <a:t> </a:t>
            </a:r>
            <a:r>
              <a:rPr lang="it-IT" dirty="0" err="1"/>
              <a:t>CBDCs</a:t>
            </a:r>
            <a:r>
              <a:rPr lang="it-IT" dirty="0"/>
              <a:t> </a:t>
            </a:r>
            <a:r>
              <a:rPr lang="it-IT" dirty="0" err="1"/>
              <a:t>require</a:t>
            </a:r>
            <a:r>
              <a:rPr lang="it-IT" dirty="0"/>
              <a:t> </a:t>
            </a:r>
            <a:r>
              <a:rPr lang="it-IT" dirty="0" err="1"/>
              <a:t>individuals</a:t>
            </a:r>
            <a:r>
              <a:rPr lang="it-IT" dirty="0"/>
              <a:t> to </a:t>
            </a:r>
            <a:r>
              <a:rPr lang="it-IT" dirty="0" err="1"/>
              <a:t>present</a:t>
            </a:r>
            <a:r>
              <a:rPr lang="it-IT" dirty="0"/>
              <a:t> </a:t>
            </a:r>
            <a:r>
              <a:rPr lang="it-IT" dirty="0" err="1"/>
              <a:t>valid</a:t>
            </a:r>
            <a:r>
              <a:rPr lang="it-IT" dirty="0"/>
              <a:t> ID, </a:t>
            </a:r>
            <a:r>
              <a:rPr lang="it-IT" dirty="0" err="1"/>
              <a:t>linking</a:t>
            </a:r>
            <a:r>
              <a:rPr lang="it-IT" dirty="0"/>
              <a:t> personal ID to a CBDC </a:t>
            </a:r>
            <a:r>
              <a:rPr lang="it-IT" dirty="0" err="1"/>
              <a:t>could</a:t>
            </a:r>
            <a:r>
              <a:rPr lang="it-IT" dirty="0"/>
              <a:t> generate data privacy </a:t>
            </a:r>
            <a:r>
              <a:rPr lang="it-IT" dirty="0" err="1"/>
              <a:t>concerns</a:t>
            </a:r>
            <a:r>
              <a:rPr lang="it-IT" dirty="0"/>
              <a:t>. </a:t>
            </a:r>
            <a:r>
              <a:rPr lang="it-IT" dirty="0" err="1"/>
              <a:t>Identification</a:t>
            </a:r>
            <a:r>
              <a:rPr lang="it-IT" dirty="0"/>
              <a:t> </a:t>
            </a:r>
            <a:r>
              <a:rPr lang="it-IT" dirty="0" err="1"/>
              <a:t>is</a:t>
            </a:r>
            <a:r>
              <a:rPr lang="it-IT" dirty="0"/>
              <a:t> </a:t>
            </a:r>
            <a:r>
              <a:rPr lang="it-IT" dirty="0" err="1"/>
              <a:t>not</a:t>
            </a:r>
            <a:r>
              <a:rPr lang="it-IT" dirty="0"/>
              <a:t> </a:t>
            </a:r>
            <a:r>
              <a:rPr lang="it-IT" dirty="0" err="1"/>
              <a:t>strictly</a:t>
            </a:r>
            <a:r>
              <a:rPr lang="it-IT" dirty="0"/>
              <a:t> </a:t>
            </a:r>
            <a:r>
              <a:rPr lang="it-IT" dirty="0" err="1"/>
              <a:t>needed</a:t>
            </a:r>
            <a:r>
              <a:rPr lang="it-IT" dirty="0"/>
              <a:t> for a </a:t>
            </a:r>
            <a:r>
              <a:rPr lang="it-IT" dirty="0" err="1"/>
              <a:t>token-based</a:t>
            </a:r>
            <a:r>
              <a:rPr lang="it-IT" dirty="0"/>
              <a:t> CBDC.</a:t>
            </a:r>
          </a:p>
          <a:p>
            <a:pPr marL="0" indent="0">
              <a:buNone/>
            </a:pPr>
            <a:r>
              <a:rPr lang="it-IT" dirty="0" err="1"/>
              <a:t>Ownership</a:t>
            </a:r>
            <a:r>
              <a:rPr lang="it-IT" dirty="0"/>
              <a:t> of a </a:t>
            </a:r>
            <a:r>
              <a:rPr lang="it-IT" dirty="0" err="1"/>
              <a:t>token-based</a:t>
            </a:r>
            <a:r>
              <a:rPr lang="it-IT" dirty="0"/>
              <a:t> CBDC </a:t>
            </a:r>
            <a:r>
              <a:rPr lang="it-IT" dirty="0" err="1"/>
              <a:t>is</a:t>
            </a:r>
            <a:r>
              <a:rPr lang="it-IT" dirty="0"/>
              <a:t> </a:t>
            </a:r>
            <a:r>
              <a:rPr lang="it-IT" dirty="0" err="1"/>
              <a:t>linked</a:t>
            </a:r>
            <a:r>
              <a:rPr lang="it-IT" dirty="0"/>
              <a:t> to “</a:t>
            </a:r>
            <a:r>
              <a:rPr lang="it-IT" dirty="0" err="1"/>
              <a:t>knowledge</a:t>
            </a:r>
            <a:r>
              <a:rPr lang="it-IT" dirty="0"/>
              <a:t>” </a:t>
            </a:r>
            <a:r>
              <a:rPr lang="it-IT" dirty="0" err="1"/>
              <a:t>such</a:t>
            </a:r>
            <a:r>
              <a:rPr lang="it-IT" dirty="0"/>
              <a:t> </a:t>
            </a:r>
            <a:r>
              <a:rPr lang="it-IT" dirty="0" err="1"/>
              <a:t>as</a:t>
            </a:r>
            <a:r>
              <a:rPr lang="it-IT" dirty="0"/>
              <a:t> a </a:t>
            </a:r>
            <a:r>
              <a:rPr lang="it-IT" dirty="0" err="1"/>
              <a:t>digital</a:t>
            </a:r>
            <a:r>
              <a:rPr lang="it-IT" dirty="0"/>
              <a:t> </a:t>
            </a:r>
            <a:r>
              <a:rPr lang="it-IT" dirty="0" err="1"/>
              <a:t>signature</a:t>
            </a:r>
            <a:r>
              <a:rPr lang="it-IT" dirty="0"/>
              <a:t>. </a:t>
            </a:r>
            <a:r>
              <a:rPr lang="it-IT" dirty="0" err="1"/>
              <a:t>This</a:t>
            </a:r>
            <a:r>
              <a:rPr lang="it-IT" dirty="0"/>
              <a:t> design </a:t>
            </a:r>
            <a:r>
              <a:rPr lang="it-IT" dirty="0" err="1"/>
              <a:t>could</a:t>
            </a:r>
            <a:r>
              <a:rPr lang="it-IT" dirty="0"/>
              <a:t> </a:t>
            </a:r>
            <a:r>
              <a:rPr lang="it-IT" dirty="0" err="1"/>
              <a:t>improve</a:t>
            </a:r>
            <a:r>
              <a:rPr lang="it-IT" dirty="0"/>
              <a:t> </a:t>
            </a:r>
            <a:r>
              <a:rPr lang="it-IT" dirty="0" err="1"/>
              <a:t>access</a:t>
            </a:r>
            <a:r>
              <a:rPr lang="it-IT" dirty="0"/>
              <a:t> to </a:t>
            </a:r>
            <a:r>
              <a:rPr lang="it-IT" dirty="0" err="1"/>
              <a:t>financial</a:t>
            </a:r>
            <a:r>
              <a:rPr lang="it-IT" dirty="0"/>
              <a:t> </a:t>
            </a:r>
            <a:r>
              <a:rPr lang="it-IT" dirty="0" err="1"/>
              <a:t>services</a:t>
            </a:r>
            <a:r>
              <a:rPr lang="it-IT" dirty="0"/>
              <a:t>, </a:t>
            </a:r>
            <a:r>
              <a:rPr lang="it-IT" dirty="0" err="1"/>
              <a:t>substitute</a:t>
            </a:r>
            <a:r>
              <a:rPr lang="it-IT" dirty="0"/>
              <a:t> for cash in </a:t>
            </a:r>
            <a:r>
              <a:rPr lang="it-IT" dirty="0" err="1"/>
              <a:t>countries</a:t>
            </a:r>
            <a:r>
              <a:rPr lang="it-IT" dirty="0"/>
              <a:t> </a:t>
            </a:r>
            <a:r>
              <a:rPr lang="it-IT" dirty="0" err="1"/>
              <a:t>where</a:t>
            </a:r>
            <a:r>
              <a:rPr lang="it-IT" dirty="0"/>
              <a:t> </a:t>
            </a:r>
            <a:r>
              <a:rPr lang="it-IT" dirty="0" err="1"/>
              <a:t>access</a:t>
            </a:r>
            <a:r>
              <a:rPr lang="it-IT" dirty="0"/>
              <a:t> to cash </a:t>
            </a:r>
            <a:r>
              <a:rPr lang="it-IT" dirty="0" err="1"/>
              <a:t>is</a:t>
            </a:r>
            <a:r>
              <a:rPr lang="it-IT" dirty="0"/>
              <a:t> </a:t>
            </a:r>
            <a:r>
              <a:rPr lang="it-IT" dirty="0" err="1"/>
              <a:t>cumbersome</a:t>
            </a:r>
            <a:r>
              <a:rPr lang="it-IT" dirty="0"/>
              <a:t>, </a:t>
            </a:r>
            <a:r>
              <a:rPr lang="it-IT" dirty="0" err="1"/>
              <a:t>enable</a:t>
            </a:r>
            <a:r>
              <a:rPr lang="it-IT" dirty="0"/>
              <a:t> a </a:t>
            </a:r>
            <a:r>
              <a:rPr lang="it-IT" dirty="0" err="1"/>
              <a:t>degree</a:t>
            </a:r>
            <a:r>
              <a:rPr lang="it-IT" dirty="0"/>
              <a:t> of </a:t>
            </a:r>
            <a:r>
              <a:rPr lang="it-IT" dirty="0" err="1"/>
              <a:t>anonymity</a:t>
            </a:r>
            <a:r>
              <a:rPr lang="it-IT" dirty="0"/>
              <a:t> and reduce the </a:t>
            </a:r>
            <a:r>
              <a:rPr lang="it-IT" dirty="0" err="1"/>
              <a:t>need</a:t>
            </a:r>
            <a:r>
              <a:rPr lang="it-IT" dirty="0"/>
              <a:t> for </a:t>
            </a:r>
            <a:r>
              <a:rPr lang="it-IT" dirty="0" err="1"/>
              <a:t>financial</a:t>
            </a:r>
            <a:r>
              <a:rPr lang="it-IT" dirty="0"/>
              <a:t> accounts. </a:t>
            </a:r>
            <a:r>
              <a:rPr lang="it-IT" dirty="0" err="1"/>
              <a:t>Yet</a:t>
            </a:r>
            <a:r>
              <a:rPr lang="it-IT" dirty="0"/>
              <a:t> a </a:t>
            </a:r>
            <a:r>
              <a:rPr lang="it-IT" dirty="0" err="1"/>
              <a:t>token-based</a:t>
            </a:r>
            <a:r>
              <a:rPr lang="it-IT" dirty="0"/>
              <a:t> CBDC </a:t>
            </a:r>
            <a:r>
              <a:rPr lang="it-IT" dirty="0" err="1"/>
              <a:t>without</a:t>
            </a:r>
            <a:r>
              <a:rPr lang="it-IT" dirty="0"/>
              <a:t> </a:t>
            </a:r>
            <a:r>
              <a:rPr lang="it-IT" dirty="0" err="1"/>
              <a:t>formal</a:t>
            </a:r>
            <a:r>
              <a:rPr lang="it-IT" dirty="0"/>
              <a:t> </a:t>
            </a:r>
            <a:r>
              <a:rPr lang="it-IT" dirty="0" err="1"/>
              <a:t>identification</a:t>
            </a:r>
            <a:r>
              <a:rPr lang="it-IT" dirty="0"/>
              <a:t> </a:t>
            </a:r>
            <a:r>
              <a:rPr lang="it-IT" dirty="0" err="1"/>
              <a:t>presents</a:t>
            </a:r>
            <a:r>
              <a:rPr lang="it-IT" dirty="0"/>
              <a:t> </a:t>
            </a:r>
            <a:r>
              <a:rPr lang="it-IT" dirty="0" err="1"/>
              <a:t>integrity</a:t>
            </a:r>
            <a:r>
              <a:rPr lang="it-IT" dirty="0"/>
              <a:t> </a:t>
            </a:r>
            <a:r>
              <a:rPr lang="it-IT" dirty="0" err="1"/>
              <a:t>risks</a:t>
            </a:r>
            <a:r>
              <a:rPr lang="it-IT" dirty="0"/>
              <a:t> and </a:t>
            </a:r>
            <a:r>
              <a:rPr lang="it-IT" dirty="0" err="1"/>
              <a:t>would</a:t>
            </a:r>
            <a:r>
              <a:rPr lang="it-IT" dirty="0"/>
              <a:t> </a:t>
            </a:r>
            <a:r>
              <a:rPr lang="it-IT" dirty="0" err="1"/>
              <a:t>have</a:t>
            </a:r>
            <a:r>
              <a:rPr lang="it-IT" dirty="0"/>
              <a:t> </a:t>
            </a:r>
            <a:r>
              <a:rPr lang="it-IT" dirty="0" err="1"/>
              <a:t>limited</a:t>
            </a:r>
            <a:r>
              <a:rPr lang="it-IT" dirty="0"/>
              <a:t> </a:t>
            </a:r>
            <a:r>
              <a:rPr lang="it-IT" dirty="0" err="1"/>
              <a:t>usefulness</a:t>
            </a:r>
            <a:r>
              <a:rPr lang="it-IT" dirty="0"/>
              <a:t> for G2P </a:t>
            </a:r>
            <a:r>
              <a:rPr lang="it-IT" dirty="0" err="1"/>
              <a:t>payments</a:t>
            </a:r>
            <a:r>
              <a:rPr lang="it-IT" dirty="0"/>
              <a:t> due to </a:t>
            </a:r>
            <a:r>
              <a:rPr lang="it-IT" dirty="0" err="1"/>
              <a:t>opportunities</a:t>
            </a:r>
            <a:r>
              <a:rPr lang="it-IT" dirty="0"/>
              <a:t> for </a:t>
            </a:r>
            <a:r>
              <a:rPr lang="it-IT" dirty="0" err="1"/>
              <a:t>fraud</a:t>
            </a:r>
            <a:r>
              <a:rPr lang="it-IT" dirty="0"/>
              <a:t>. </a:t>
            </a:r>
          </a:p>
        </p:txBody>
      </p:sp>
    </p:spTree>
    <p:extLst>
      <p:ext uri="{BB962C8B-B14F-4D97-AF65-F5344CB8AC3E}">
        <p14:creationId xmlns:p14="http://schemas.microsoft.com/office/powerpoint/2010/main" val="94741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AE384-1482-FD48-84A6-B1738281FB5D}"/>
              </a:ext>
            </a:extLst>
          </p:cNvPr>
          <p:cNvSpPr>
            <a:spLocks noGrp="1"/>
          </p:cNvSpPr>
          <p:nvPr>
            <p:ph type="title"/>
          </p:nvPr>
        </p:nvSpPr>
        <p:spPr/>
        <p:txBody>
          <a:bodyPr/>
          <a:lstStyle/>
          <a:p>
            <a:r>
              <a:rPr lang="it-IT" dirty="0"/>
              <a:t>3.2) Central </a:t>
            </a:r>
            <a:r>
              <a:rPr lang="it-IT" dirty="0" err="1"/>
              <a:t>bank</a:t>
            </a:r>
            <a:r>
              <a:rPr lang="it-IT" dirty="0"/>
              <a:t> </a:t>
            </a:r>
            <a:r>
              <a:rPr lang="it-IT" dirty="0" err="1"/>
              <a:t>perspective</a:t>
            </a:r>
            <a:endParaRPr lang="it-IT" dirty="0"/>
          </a:p>
        </p:txBody>
      </p:sp>
      <p:sp>
        <p:nvSpPr>
          <p:cNvPr id="3" name="Segnaposto contenuto 2">
            <a:extLst>
              <a:ext uri="{FF2B5EF4-FFF2-40B4-BE49-F238E27FC236}">
                <a16:creationId xmlns:a16="http://schemas.microsoft.com/office/drawing/2014/main" id="{2FF01C57-441F-A243-9D96-8D3EC074A61C}"/>
              </a:ext>
            </a:extLst>
          </p:cNvPr>
          <p:cNvSpPr>
            <a:spLocks noGrp="1"/>
          </p:cNvSpPr>
          <p:nvPr>
            <p:ph idx="1"/>
          </p:nvPr>
        </p:nvSpPr>
        <p:spPr/>
        <p:txBody>
          <a:bodyPr/>
          <a:lstStyle/>
          <a:p>
            <a:pPr marL="514350" indent="-514350">
              <a:buFont typeface="+mj-lt"/>
              <a:buAutoNum type="alphaLcParenR"/>
            </a:pPr>
            <a:r>
              <a:rPr lang="it-IT" dirty="0" err="1"/>
              <a:t>Monetary</a:t>
            </a:r>
            <a:r>
              <a:rPr lang="it-IT" dirty="0"/>
              <a:t> policy </a:t>
            </a:r>
            <a:r>
              <a:rPr lang="it-IT" dirty="0" err="1"/>
              <a:t>perspective</a:t>
            </a:r>
            <a:endParaRPr lang="it-IT" dirty="0"/>
          </a:p>
          <a:p>
            <a:pPr marL="514350" indent="-514350">
              <a:buFont typeface="+mj-lt"/>
              <a:buAutoNum type="alphaLcParenR"/>
            </a:pPr>
            <a:r>
              <a:rPr lang="it-IT" dirty="0"/>
              <a:t>Cyber </a:t>
            </a:r>
            <a:r>
              <a:rPr lang="it-IT" dirty="0" err="1"/>
              <a:t>attacks</a:t>
            </a:r>
            <a:endParaRPr lang="it-IT" dirty="0"/>
          </a:p>
        </p:txBody>
      </p:sp>
    </p:spTree>
    <p:extLst>
      <p:ext uri="{BB962C8B-B14F-4D97-AF65-F5344CB8AC3E}">
        <p14:creationId xmlns:p14="http://schemas.microsoft.com/office/powerpoint/2010/main" val="1514535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DDAB3D-F651-8F45-8351-F59E21C29317}"/>
              </a:ext>
            </a:extLst>
          </p:cNvPr>
          <p:cNvSpPr>
            <a:spLocks noGrp="1"/>
          </p:cNvSpPr>
          <p:nvPr>
            <p:ph type="title"/>
          </p:nvPr>
        </p:nvSpPr>
        <p:spPr/>
        <p:txBody>
          <a:bodyPr/>
          <a:lstStyle/>
          <a:p>
            <a:r>
              <a:rPr lang="it-IT" dirty="0"/>
              <a:t>a) </a:t>
            </a:r>
            <a:r>
              <a:rPr lang="it-IT" dirty="0" err="1"/>
              <a:t>Monetary</a:t>
            </a:r>
            <a:r>
              <a:rPr lang="it-IT" dirty="0"/>
              <a:t> policy </a:t>
            </a:r>
            <a:r>
              <a:rPr lang="it-IT" dirty="0" err="1"/>
              <a:t>perspective</a:t>
            </a:r>
            <a:endParaRPr lang="it-IT" dirty="0"/>
          </a:p>
        </p:txBody>
      </p:sp>
      <p:sp>
        <p:nvSpPr>
          <p:cNvPr id="3" name="Segnaposto contenuto 2">
            <a:extLst>
              <a:ext uri="{FF2B5EF4-FFF2-40B4-BE49-F238E27FC236}">
                <a16:creationId xmlns:a16="http://schemas.microsoft.com/office/drawing/2014/main" id="{CB0FD7EF-9ACD-1946-B3E4-131C573E0413}"/>
              </a:ext>
            </a:extLst>
          </p:cNvPr>
          <p:cNvSpPr>
            <a:spLocks noGrp="1"/>
          </p:cNvSpPr>
          <p:nvPr>
            <p:ph idx="1"/>
          </p:nvPr>
        </p:nvSpPr>
        <p:spPr>
          <a:xfrm>
            <a:off x="628650" y="1806111"/>
            <a:ext cx="7886700" cy="4351338"/>
          </a:xfrm>
        </p:spPr>
        <p:txBody>
          <a:bodyPr>
            <a:normAutofit fontScale="92500" lnSpcReduction="20000"/>
          </a:bodyPr>
          <a:lstStyle/>
          <a:p>
            <a:pPr marL="0" indent="0">
              <a:buNone/>
            </a:pPr>
            <a:r>
              <a:rPr lang="it-IT" dirty="0"/>
              <a:t>The </a:t>
            </a:r>
            <a:r>
              <a:rPr lang="it-IT" dirty="0" err="1"/>
              <a:t>introduction</a:t>
            </a:r>
            <a:r>
              <a:rPr lang="it-IT" dirty="0"/>
              <a:t> of a CBDC </a:t>
            </a:r>
            <a:r>
              <a:rPr lang="it-IT" dirty="0" err="1"/>
              <a:t>might</a:t>
            </a:r>
            <a:r>
              <a:rPr lang="it-IT" dirty="0"/>
              <a:t> </a:t>
            </a:r>
            <a:r>
              <a:rPr lang="it-IT" dirty="0" err="1"/>
              <a:t>reinforce</a:t>
            </a:r>
            <a:r>
              <a:rPr lang="it-IT" dirty="0"/>
              <a:t> the </a:t>
            </a:r>
            <a:r>
              <a:rPr lang="it-IT" dirty="0" err="1"/>
              <a:t>transmission</a:t>
            </a:r>
            <a:r>
              <a:rPr lang="it-IT" dirty="0"/>
              <a:t> of </a:t>
            </a:r>
            <a:r>
              <a:rPr lang="it-IT" dirty="0" err="1"/>
              <a:t>monetary</a:t>
            </a:r>
            <a:r>
              <a:rPr lang="it-IT" dirty="0"/>
              <a:t> policy by </a:t>
            </a:r>
            <a:r>
              <a:rPr lang="it-IT" dirty="0" err="1"/>
              <a:t>allowing</a:t>
            </a:r>
            <a:r>
              <a:rPr lang="it-IT" dirty="0"/>
              <a:t> the </a:t>
            </a:r>
            <a:r>
              <a:rPr lang="it-IT" dirty="0" err="1"/>
              <a:t>central</a:t>
            </a:r>
            <a:r>
              <a:rPr lang="it-IT" dirty="0"/>
              <a:t> </a:t>
            </a:r>
            <a:r>
              <a:rPr lang="it-IT" dirty="0" err="1"/>
              <a:t>bank</a:t>
            </a:r>
            <a:r>
              <a:rPr lang="it-IT" dirty="0"/>
              <a:t> to set the </a:t>
            </a:r>
            <a:r>
              <a:rPr lang="it-IT" dirty="0" err="1"/>
              <a:t>remuneration</a:t>
            </a:r>
            <a:r>
              <a:rPr lang="it-IT" dirty="0"/>
              <a:t> rate on the </a:t>
            </a:r>
            <a:r>
              <a:rPr lang="it-IT" dirty="0" err="1"/>
              <a:t>digital</a:t>
            </a:r>
            <a:r>
              <a:rPr lang="it-IT" dirty="0"/>
              <a:t> </a:t>
            </a:r>
            <a:r>
              <a:rPr lang="it-IT" dirty="0" err="1"/>
              <a:t>currency</a:t>
            </a:r>
            <a:r>
              <a:rPr lang="it-IT" dirty="0"/>
              <a:t> in </a:t>
            </a:r>
            <a:r>
              <a:rPr lang="it-IT" dirty="0" err="1"/>
              <a:t>order</a:t>
            </a:r>
            <a:r>
              <a:rPr lang="it-IT" dirty="0"/>
              <a:t> to </a:t>
            </a:r>
            <a:r>
              <a:rPr lang="it-IT" dirty="0" err="1"/>
              <a:t>directly</a:t>
            </a:r>
            <a:r>
              <a:rPr lang="it-IT" dirty="0"/>
              <a:t> </a:t>
            </a:r>
            <a:r>
              <a:rPr lang="it-IT" dirty="0" err="1"/>
              <a:t>influence</a:t>
            </a:r>
            <a:r>
              <a:rPr lang="it-IT" dirty="0"/>
              <a:t> the </a:t>
            </a:r>
            <a:r>
              <a:rPr lang="it-IT" dirty="0" err="1"/>
              <a:t>consumption</a:t>
            </a:r>
            <a:r>
              <a:rPr lang="it-IT" dirty="0"/>
              <a:t> and </a:t>
            </a:r>
            <a:r>
              <a:rPr lang="it-IT" dirty="0" err="1"/>
              <a:t>investment</a:t>
            </a:r>
            <a:r>
              <a:rPr lang="it-IT" dirty="0"/>
              <a:t> </a:t>
            </a:r>
            <a:r>
              <a:rPr lang="it-IT" dirty="0" err="1"/>
              <a:t>choices</a:t>
            </a:r>
            <a:r>
              <a:rPr lang="it-IT" dirty="0"/>
              <a:t> of the non-</a:t>
            </a:r>
            <a:r>
              <a:rPr lang="it-IT" dirty="0" err="1"/>
              <a:t>financial</a:t>
            </a:r>
            <a:r>
              <a:rPr lang="it-IT" dirty="0"/>
              <a:t> </a:t>
            </a:r>
            <a:r>
              <a:rPr lang="it-IT" dirty="0" err="1"/>
              <a:t>sector</a:t>
            </a:r>
            <a:r>
              <a:rPr lang="it-IT" dirty="0"/>
              <a:t>.</a:t>
            </a:r>
          </a:p>
          <a:p>
            <a:pPr marL="0" indent="0">
              <a:buNone/>
            </a:pPr>
            <a:r>
              <a:rPr lang="it-IT" dirty="0"/>
              <a:t>The </a:t>
            </a:r>
            <a:r>
              <a:rPr lang="it-IT" dirty="0" err="1"/>
              <a:t>increasing</a:t>
            </a:r>
            <a:r>
              <a:rPr lang="it-IT" dirty="0"/>
              <a:t> </a:t>
            </a:r>
            <a:r>
              <a:rPr lang="it-IT" dirty="0" err="1"/>
              <a:t>role</a:t>
            </a:r>
            <a:r>
              <a:rPr lang="it-IT" dirty="0"/>
              <a:t> of non-</a:t>
            </a:r>
            <a:r>
              <a:rPr lang="it-IT" dirty="0" err="1"/>
              <a:t>banks</a:t>
            </a:r>
            <a:r>
              <a:rPr lang="it-IT" dirty="0"/>
              <a:t> in the </a:t>
            </a:r>
            <a:r>
              <a:rPr lang="it-IT" dirty="0" err="1"/>
              <a:t>financial</a:t>
            </a:r>
            <a:r>
              <a:rPr lang="it-IT" dirty="0"/>
              <a:t> </a:t>
            </a:r>
            <a:r>
              <a:rPr lang="it-IT" dirty="0" err="1"/>
              <a:t>system</a:t>
            </a:r>
            <a:r>
              <a:rPr lang="it-IT" dirty="0"/>
              <a:t> </a:t>
            </a:r>
            <a:r>
              <a:rPr lang="it-IT" dirty="0" err="1"/>
              <a:t>could</a:t>
            </a:r>
            <a:r>
              <a:rPr lang="it-IT" dirty="0"/>
              <a:t> </a:t>
            </a:r>
            <a:r>
              <a:rPr lang="it-IT" dirty="0" err="1"/>
              <a:t>also</a:t>
            </a:r>
            <a:r>
              <a:rPr lang="it-IT" dirty="0"/>
              <a:t> </a:t>
            </a:r>
            <a:r>
              <a:rPr lang="it-IT" dirty="0" err="1"/>
              <a:t>contribute</a:t>
            </a:r>
            <a:r>
              <a:rPr lang="it-IT" dirty="0"/>
              <a:t> to </a:t>
            </a:r>
            <a:r>
              <a:rPr lang="it-IT" dirty="0" err="1"/>
              <a:t>strengthening</a:t>
            </a:r>
            <a:r>
              <a:rPr lang="it-IT" dirty="0"/>
              <a:t> </a:t>
            </a:r>
            <a:r>
              <a:rPr lang="it-IT" dirty="0" err="1"/>
              <a:t>this</a:t>
            </a:r>
            <a:r>
              <a:rPr lang="it-IT" dirty="0"/>
              <a:t> </a:t>
            </a:r>
            <a:r>
              <a:rPr lang="it-IT" dirty="0" err="1"/>
              <a:t>direct</a:t>
            </a:r>
            <a:r>
              <a:rPr lang="it-IT" dirty="0"/>
              <a:t> </a:t>
            </a:r>
            <a:r>
              <a:rPr lang="it-IT" dirty="0" err="1"/>
              <a:t>transmission</a:t>
            </a:r>
            <a:r>
              <a:rPr lang="it-IT" dirty="0"/>
              <a:t> </a:t>
            </a:r>
            <a:r>
              <a:rPr lang="it-IT" dirty="0" err="1"/>
              <a:t>channel</a:t>
            </a:r>
            <a:r>
              <a:rPr lang="it-IT" dirty="0"/>
              <a:t> of </a:t>
            </a:r>
            <a:r>
              <a:rPr lang="it-IT" dirty="0" err="1"/>
              <a:t>monetary</a:t>
            </a:r>
            <a:r>
              <a:rPr lang="it-IT" dirty="0"/>
              <a:t> policy.</a:t>
            </a:r>
          </a:p>
          <a:p>
            <a:pPr marL="0" indent="0">
              <a:buNone/>
            </a:pPr>
            <a:r>
              <a:rPr lang="it-IT" dirty="0" err="1"/>
              <a:t>If</a:t>
            </a:r>
            <a:r>
              <a:rPr lang="it-IT" dirty="0"/>
              <a:t> </a:t>
            </a:r>
            <a:r>
              <a:rPr lang="it-IT" dirty="0" err="1"/>
              <a:t>considered</a:t>
            </a:r>
            <a:r>
              <a:rPr lang="it-IT" dirty="0"/>
              <a:t> to be a </a:t>
            </a:r>
            <a:r>
              <a:rPr lang="it-IT" dirty="0" err="1"/>
              <a:t>tool</a:t>
            </a:r>
            <a:r>
              <a:rPr lang="it-IT" dirty="0"/>
              <a:t> for </a:t>
            </a:r>
            <a:r>
              <a:rPr lang="it-IT" dirty="0" err="1"/>
              <a:t>improving</a:t>
            </a:r>
            <a:r>
              <a:rPr lang="it-IT" dirty="0"/>
              <a:t> the </a:t>
            </a:r>
            <a:r>
              <a:rPr lang="it-IT" dirty="0" err="1"/>
              <a:t>transmission</a:t>
            </a:r>
            <a:r>
              <a:rPr lang="it-IT" dirty="0"/>
              <a:t> of </a:t>
            </a:r>
            <a:r>
              <a:rPr lang="it-IT" dirty="0" err="1"/>
              <a:t>monetary</a:t>
            </a:r>
            <a:r>
              <a:rPr lang="it-IT" dirty="0"/>
              <a:t> policy, the </a:t>
            </a:r>
            <a:r>
              <a:rPr lang="it-IT" dirty="0" err="1"/>
              <a:t>digital</a:t>
            </a:r>
            <a:r>
              <a:rPr lang="it-IT" dirty="0"/>
              <a:t> euro </a:t>
            </a:r>
            <a:r>
              <a:rPr lang="it-IT" dirty="0" err="1"/>
              <a:t>should</a:t>
            </a:r>
            <a:r>
              <a:rPr lang="it-IT" dirty="0"/>
              <a:t> be </a:t>
            </a:r>
            <a:r>
              <a:rPr lang="it-IT" dirty="0" err="1"/>
              <a:t>remunerated</a:t>
            </a:r>
            <a:r>
              <a:rPr lang="it-IT" dirty="0"/>
              <a:t> </a:t>
            </a:r>
            <a:r>
              <a:rPr lang="it-IT" dirty="0" err="1"/>
              <a:t>at</a:t>
            </a:r>
            <a:r>
              <a:rPr lang="it-IT" dirty="0"/>
              <a:t> </a:t>
            </a:r>
            <a:r>
              <a:rPr lang="it-IT" dirty="0" err="1"/>
              <a:t>interest</a:t>
            </a:r>
            <a:r>
              <a:rPr lang="it-IT" dirty="0"/>
              <a:t> rate(</a:t>
            </a:r>
            <a:r>
              <a:rPr lang="it-IT" dirty="0" err="1"/>
              <a:t>s</a:t>
            </a:r>
            <a:r>
              <a:rPr lang="it-IT" dirty="0"/>
              <a:t>) </a:t>
            </a:r>
            <a:r>
              <a:rPr lang="it-IT" dirty="0" err="1"/>
              <a:t>that</a:t>
            </a:r>
            <a:r>
              <a:rPr lang="it-IT" dirty="0"/>
              <a:t> the </a:t>
            </a:r>
            <a:r>
              <a:rPr lang="it-IT" dirty="0" err="1"/>
              <a:t>central</a:t>
            </a:r>
            <a:r>
              <a:rPr lang="it-IT" dirty="0"/>
              <a:t> </a:t>
            </a:r>
            <a:r>
              <a:rPr lang="it-IT" dirty="0" err="1"/>
              <a:t>bank</a:t>
            </a:r>
            <a:r>
              <a:rPr lang="it-IT" dirty="0"/>
              <a:t> can </a:t>
            </a:r>
            <a:r>
              <a:rPr lang="it-IT" dirty="0" err="1"/>
              <a:t>modify</a:t>
            </a:r>
            <a:r>
              <a:rPr lang="it-IT" dirty="0"/>
              <a:t> over time. </a:t>
            </a:r>
          </a:p>
          <a:p>
            <a:pPr marL="0" indent="0">
              <a:buNone/>
            </a:pPr>
            <a:r>
              <a:rPr lang="it-IT" dirty="0"/>
              <a:t> </a:t>
            </a:r>
          </a:p>
          <a:p>
            <a:pPr marL="0" indent="0">
              <a:buNone/>
            </a:pPr>
            <a:endParaRPr lang="it-IT" dirty="0"/>
          </a:p>
          <a:p>
            <a:endParaRPr lang="it-IT" dirty="0"/>
          </a:p>
        </p:txBody>
      </p:sp>
    </p:spTree>
    <p:extLst>
      <p:ext uri="{BB962C8B-B14F-4D97-AF65-F5344CB8AC3E}">
        <p14:creationId xmlns:p14="http://schemas.microsoft.com/office/powerpoint/2010/main" val="732120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D6B1E6-FEC3-E948-8D34-AA18AD02AC4F}"/>
              </a:ext>
            </a:extLst>
          </p:cNvPr>
          <p:cNvSpPr>
            <a:spLocks noGrp="1"/>
          </p:cNvSpPr>
          <p:nvPr>
            <p:ph type="title"/>
          </p:nvPr>
        </p:nvSpPr>
        <p:spPr/>
        <p:txBody>
          <a:bodyPr/>
          <a:lstStyle/>
          <a:p>
            <a:r>
              <a:rPr lang="it-IT" dirty="0" err="1"/>
              <a:t>Monetary</a:t>
            </a:r>
            <a:r>
              <a:rPr lang="it-IT" dirty="0"/>
              <a:t> </a:t>
            </a:r>
            <a:r>
              <a:rPr lang="it-IT" dirty="0" err="1"/>
              <a:t>stability</a:t>
            </a:r>
            <a:endParaRPr lang="it-IT" dirty="0"/>
          </a:p>
        </p:txBody>
      </p:sp>
      <p:sp>
        <p:nvSpPr>
          <p:cNvPr id="3" name="Segnaposto contenuto 2">
            <a:extLst>
              <a:ext uri="{FF2B5EF4-FFF2-40B4-BE49-F238E27FC236}">
                <a16:creationId xmlns:a16="http://schemas.microsoft.com/office/drawing/2014/main" id="{F9D0221D-D54E-6C47-82A5-12FA50D71909}"/>
              </a:ext>
            </a:extLst>
          </p:cNvPr>
          <p:cNvSpPr>
            <a:spLocks noGrp="1"/>
          </p:cNvSpPr>
          <p:nvPr>
            <p:ph idx="1"/>
          </p:nvPr>
        </p:nvSpPr>
        <p:spPr/>
        <p:txBody>
          <a:bodyPr/>
          <a:lstStyle/>
          <a:p>
            <a:pPr marL="0" indent="0">
              <a:buNone/>
            </a:pPr>
            <a:r>
              <a:rPr lang="it-IT" dirty="0" err="1"/>
              <a:t>Consider</a:t>
            </a:r>
            <a:r>
              <a:rPr lang="it-IT" dirty="0"/>
              <a:t> a </a:t>
            </a:r>
            <a:r>
              <a:rPr lang="it-IT" dirty="0" err="1"/>
              <a:t>system</a:t>
            </a:r>
            <a:r>
              <a:rPr lang="it-IT" dirty="0"/>
              <a:t> </a:t>
            </a:r>
            <a:r>
              <a:rPr lang="it-IT" dirty="0" err="1"/>
              <a:t>where</a:t>
            </a:r>
            <a:r>
              <a:rPr lang="it-IT" dirty="0"/>
              <a:t> profit </a:t>
            </a:r>
            <a:r>
              <a:rPr lang="it-IT" dirty="0" err="1"/>
              <a:t>maximizing</a:t>
            </a:r>
            <a:r>
              <a:rPr lang="it-IT" dirty="0"/>
              <a:t> </a:t>
            </a:r>
            <a:r>
              <a:rPr lang="it-IT" dirty="0" err="1"/>
              <a:t>issuers</a:t>
            </a:r>
            <a:r>
              <a:rPr lang="it-IT" dirty="0"/>
              <a:t> entry the market.</a:t>
            </a:r>
          </a:p>
          <a:p>
            <a:pPr marL="0" indent="0">
              <a:buNone/>
            </a:pPr>
            <a:r>
              <a:rPr lang="it-IT" dirty="0"/>
              <a:t>Price </a:t>
            </a:r>
            <a:r>
              <a:rPr lang="it-IT" dirty="0" err="1"/>
              <a:t>stability</a:t>
            </a:r>
            <a:r>
              <a:rPr lang="it-IT" dirty="0"/>
              <a:t> (</a:t>
            </a:r>
            <a:r>
              <a:rPr lang="it-IT" dirty="0" err="1"/>
              <a:t>inflation</a:t>
            </a:r>
            <a:r>
              <a:rPr lang="it-IT" dirty="0"/>
              <a:t> </a:t>
            </a:r>
            <a:r>
              <a:rPr lang="it-IT" dirty="0" err="1"/>
              <a:t>targeting</a:t>
            </a:r>
            <a:r>
              <a:rPr lang="it-IT" dirty="0"/>
              <a:t>) </a:t>
            </a:r>
            <a:r>
              <a:rPr lang="it-IT" dirty="0" err="1"/>
              <a:t>may</a:t>
            </a:r>
            <a:r>
              <a:rPr lang="it-IT" dirty="0"/>
              <a:t> be </a:t>
            </a:r>
            <a:r>
              <a:rPr lang="it-IT" dirty="0" err="1"/>
              <a:t>difficult</a:t>
            </a:r>
            <a:r>
              <a:rPr lang="it-IT" dirty="0"/>
              <a:t> to </a:t>
            </a:r>
            <a:r>
              <a:rPr lang="it-IT" dirty="0" err="1"/>
              <a:t>reach</a:t>
            </a:r>
            <a:r>
              <a:rPr lang="it-IT" dirty="0"/>
              <a:t> for the Central </a:t>
            </a:r>
            <a:r>
              <a:rPr lang="it-IT" dirty="0" err="1"/>
              <a:t>bank</a:t>
            </a:r>
            <a:r>
              <a:rPr lang="it-IT" dirty="0"/>
              <a:t>.</a:t>
            </a:r>
          </a:p>
          <a:p>
            <a:pPr marL="0" indent="0">
              <a:buNone/>
            </a:pPr>
            <a:r>
              <a:rPr lang="it-IT" dirty="0"/>
              <a:t>The </a:t>
            </a:r>
            <a:r>
              <a:rPr lang="it-IT" dirty="0" err="1"/>
              <a:t>inflation</a:t>
            </a:r>
            <a:r>
              <a:rPr lang="it-IT" dirty="0"/>
              <a:t> rate </a:t>
            </a:r>
            <a:r>
              <a:rPr lang="it-IT" dirty="0" err="1"/>
              <a:t>is</a:t>
            </a:r>
            <a:r>
              <a:rPr lang="it-IT" dirty="0"/>
              <a:t> out of control, </a:t>
            </a:r>
            <a:r>
              <a:rPr lang="it-IT" dirty="0" err="1"/>
              <a:t>it</a:t>
            </a:r>
            <a:r>
              <a:rPr lang="it-IT" dirty="0"/>
              <a:t> </a:t>
            </a:r>
            <a:r>
              <a:rPr lang="it-IT" dirty="0" err="1"/>
              <a:t>is</a:t>
            </a:r>
            <a:r>
              <a:rPr lang="it-IT" dirty="0"/>
              <a:t> the </a:t>
            </a:r>
            <a:r>
              <a:rPr lang="it-IT" dirty="0" err="1"/>
              <a:t>hands</a:t>
            </a:r>
            <a:r>
              <a:rPr lang="it-IT" dirty="0"/>
              <a:t> of private </a:t>
            </a:r>
            <a:r>
              <a:rPr lang="it-IT" dirty="0" err="1"/>
              <a:t>issuers</a:t>
            </a:r>
            <a:r>
              <a:rPr lang="it-IT" dirty="0"/>
              <a:t>, </a:t>
            </a:r>
            <a:r>
              <a:rPr lang="it-IT" dirty="0" err="1"/>
              <a:t>see</a:t>
            </a:r>
            <a:r>
              <a:rPr lang="it-IT" dirty="0"/>
              <a:t> Benigno (2019).</a:t>
            </a:r>
          </a:p>
          <a:p>
            <a:pPr marL="0" indent="0">
              <a:buNone/>
            </a:pPr>
            <a:r>
              <a:rPr lang="it-IT" dirty="0"/>
              <a:t>Price </a:t>
            </a:r>
            <a:r>
              <a:rPr lang="it-IT" dirty="0" err="1"/>
              <a:t>stability</a:t>
            </a:r>
            <a:r>
              <a:rPr lang="it-IT" dirty="0"/>
              <a:t> </a:t>
            </a:r>
            <a:r>
              <a:rPr lang="it-IT" dirty="0" err="1"/>
              <a:t>is</a:t>
            </a:r>
            <a:r>
              <a:rPr lang="it-IT" dirty="0"/>
              <a:t> </a:t>
            </a:r>
            <a:r>
              <a:rPr lang="it-IT" dirty="0" err="1"/>
              <a:t>obtained</a:t>
            </a:r>
            <a:r>
              <a:rPr lang="it-IT" dirty="0"/>
              <a:t> under strong </a:t>
            </a:r>
            <a:r>
              <a:rPr lang="it-IT" dirty="0" err="1"/>
              <a:t>conditions</a:t>
            </a:r>
            <a:r>
              <a:rPr lang="it-IT" dirty="0"/>
              <a:t>, </a:t>
            </a:r>
            <a:r>
              <a:rPr lang="it-IT" dirty="0" err="1"/>
              <a:t>see</a:t>
            </a:r>
            <a:r>
              <a:rPr lang="it-IT" dirty="0"/>
              <a:t> </a:t>
            </a:r>
            <a:r>
              <a:rPr lang="it-IT" dirty="0" err="1"/>
              <a:t>Fernanedz-Villaverde</a:t>
            </a:r>
            <a:r>
              <a:rPr lang="it-IT" dirty="0"/>
              <a:t> (2019) and Benigno (2019)</a:t>
            </a:r>
          </a:p>
        </p:txBody>
      </p:sp>
    </p:spTree>
    <p:extLst>
      <p:ext uri="{BB962C8B-B14F-4D97-AF65-F5344CB8AC3E}">
        <p14:creationId xmlns:p14="http://schemas.microsoft.com/office/powerpoint/2010/main" val="187336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A4872-F668-AB43-8B96-7071DCEF7D86}"/>
              </a:ext>
            </a:extLst>
          </p:cNvPr>
          <p:cNvSpPr>
            <a:spLocks noGrp="1"/>
          </p:cNvSpPr>
          <p:nvPr>
            <p:ph type="title"/>
          </p:nvPr>
        </p:nvSpPr>
        <p:spPr/>
        <p:txBody>
          <a:bodyPr/>
          <a:lstStyle/>
          <a:p>
            <a:r>
              <a:rPr lang="it-IT" dirty="0"/>
              <a:t>b) Cyber </a:t>
            </a:r>
            <a:r>
              <a:rPr lang="it-IT" dirty="0" err="1"/>
              <a:t>attacks</a:t>
            </a:r>
            <a:endParaRPr lang="it-IT" dirty="0"/>
          </a:p>
        </p:txBody>
      </p:sp>
      <p:sp>
        <p:nvSpPr>
          <p:cNvPr id="3" name="Segnaposto contenuto 2">
            <a:extLst>
              <a:ext uri="{FF2B5EF4-FFF2-40B4-BE49-F238E27FC236}">
                <a16:creationId xmlns:a16="http://schemas.microsoft.com/office/drawing/2014/main" id="{8AE14B8B-B008-5F4A-8BE2-63564A687B32}"/>
              </a:ext>
            </a:extLst>
          </p:cNvPr>
          <p:cNvSpPr>
            <a:spLocks noGrp="1"/>
          </p:cNvSpPr>
          <p:nvPr>
            <p:ph idx="1"/>
          </p:nvPr>
        </p:nvSpPr>
        <p:spPr>
          <a:xfrm>
            <a:off x="628650" y="1524542"/>
            <a:ext cx="7886700" cy="4351338"/>
          </a:xfrm>
        </p:spPr>
        <p:txBody>
          <a:bodyPr>
            <a:normAutofit fontScale="92500" lnSpcReduction="10000"/>
          </a:bodyPr>
          <a:lstStyle/>
          <a:p>
            <a:pPr marL="0" indent="0">
              <a:buNone/>
            </a:pPr>
            <a:r>
              <a:rPr lang="it-IT" dirty="0" err="1"/>
              <a:t>Outages</a:t>
            </a:r>
            <a:r>
              <a:rPr lang="it-IT" dirty="0"/>
              <a:t> of private card </a:t>
            </a:r>
            <a:r>
              <a:rPr lang="it-IT" dirty="0" err="1"/>
              <a:t>payment</a:t>
            </a:r>
            <a:r>
              <a:rPr lang="it-IT" dirty="0"/>
              <a:t> </a:t>
            </a:r>
            <a:r>
              <a:rPr lang="it-IT" dirty="0" err="1"/>
              <a:t>schemes</a:t>
            </a:r>
            <a:r>
              <a:rPr lang="it-IT" dirty="0"/>
              <a:t>, online banking and cash </a:t>
            </a:r>
            <a:r>
              <a:rPr lang="it-IT" dirty="0" err="1"/>
              <a:t>withdrawals</a:t>
            </a:r>
            <a:r>
              <a:rPr lang="it-IT" dirty="0"/>
              <a:t> from </a:t>
            </a:r>
            <a:r>
              <a:rPr lang="it-IT" dirty="0" err="1"/>
              <a:t>automated</a:t>
            </a:r>
            <a:r>
              <a:rPr lang="it-IT" dirty="0"/>
              <a:t> </a:t>
            </a:r>
            <a:r>
              <a:rPr lang="it-IT" dirty="0" err="1"/>
              <a:t>teller</a:t>
            </a:r>
            <a:r>
              <a:rPr lang="it-IT" dirty="0"/>
              <a:t> </a:t>
            </a:r>
            <a:r>
              <a:rPr lang="it-IT" dirty="0" err="1"/>
              <a:t>machines</a:t>
            </a:r>
            <a:r>
              <a:rPr lang="it-IT" dirty="0"/>
              <a:t> (</a:t>
            </a:r>
            <a:r>
              <a:rPr lang="it-IT" dirty="0" err="1"/>
              <a:t>ATMs</a:t>
            </a:r>
            <a:r>
              <a:rPr lang="it-IT" dirty="0"/>
              <a:t>) </a:t>
            </a:r>
            <a:r>
              <a:rPr lang="it-IT" dirty="0" err="1"/>
              <a:t>could</a:t>
            </a:r>
            <a:r>
              <a:rPr lang="it-IT" dirty="0"/>
              <a:t> </a:t>
            </a:r>
            <a:r>
              <a:rPr lang="it-IT" dirty="0" err="1"/>
              <a:t>significantly</a:t>
            </a:r>
            <a:r>
              <a:rPr lang="it-IT" dirty="0"/>
              <a:t> </a:t>
            </a:r>
            <a:r>
              <a:rPr lang="it-IT" dirty="0" err="1"/>
              <a:t>affect</a:t>
            </a:r>
            <a:r>
              <a:rPr lang="it-IT" dirty="0"/>
              <a:t> </a:t>
            </a:r>
            <a:r>
              <a:rPr lang="it-IT" dirty="0" err="1"/>
              <a:t>retail</a:t>
            </a:r>
            <a:r>
              <a:rPr lang="it-IT" dirty="0"/>
              <a:t> </a:t>
            </a:r>
            <a:r>
              <a:rPr lang="it-IT" dirty="0" err="1"/>
              <a:t>payments</a:t>
            </a:r>
            <a:r>
              <a:rPr lang="it-IT" dirty="0"/>
              <a:t> and erode trust in the </a:t>
            </a:r>
            <a:r>
              <a:rPr lang="it-IT" dirty="0" err="1"/>
              <a:t>financial</a:t>
            </a:r>
            <a:r>
              <a:rPr lang="it-IT" dirty="0"/>
              <a:t> </a:t>
            </a:r>
            <a:r>
              <a:rPr lang="it-IT" dirty="0" err="1"/>
              <a:t>system</a:t>
            </a:r>
            <a:r>
              <a:rPr lang="it-IT" dirty="0"/>
              <a:t> in general. </a:t>
            </a:r>
          </a:p>
          <a:p>
            <a:pPr marL="0" indent="0">
              <a:buNone/>
            </a:pPr>
            <a:r>
              <a:rPr lang="it-IT" dirty="0"/>
              <a:t>A CBDC </a:t>
            </a:r>
            <a:r>
              <a:rPr lang="it-IT" dirty="0" err="1"/>
              <a:t>together</a:t>
            </a:r>
            <a:r>
              <a:rPr lang="it-IT" dirty="0"/>
              <a:t> with cash, </a:t>
            </a:r>
            <a:r>
              <a:rPr lang="it-IT" dirty="0" err="1"/>
              <a:t>could</a:t>
            </a:r>
            <a:r>
              <a:rPr lang="it-IT" dirty="0"/>
              <a:t> </a:t>
            </a:r>
            <a:r>
              <a:rPr lang="it-IT" dirty="0" err="1"/>
              <a:t>constitute</a:t>
            </a:r>
            <a:r>
              <a:rPr lang="it-IT" dirty="0"/>
              <a:t> a </a:t>
            </a:r>
            <a:r>
              <a:rPr lang="it-IT" dirty="0" err="1"/>
              <a:t>possible</a:t>
            </a:r>
            <a:r>
              <a:rPr lang="it-IT" dirty="0"/>
              <a:t> </a:t>
            </a:r>
            <a:r>
              <a:rPr lang="it-IT" dirty="0" err="1"/>
              <a:t>contingency</a:t>
            </a:r>
            <a:r>
              <a:rPr lang="it-IT" dirty="0"/>
              <a:t> </a:t>
            </a:r>
            <a:r>
              <a:rPr lang="it-IT" dirty="0" err="1"/>
              <a:t>mechanism</a:t>
            </a:r>
            <a:r>
              <a:rPr lang="it-IT" dirty="0"/>
              <a:t> for </a:t>
            </a:r>
            <a:r>
              <a:rPr lang="it-IT" dirty="0" err="1"/>
              <a:t>electronic</a:t>
            </a:r>
            <a:r>
              <a:rPr lang="it-IT" dirty="0"/>
              <a:t> </a:t>
            </a:r>
            <a:r>
              <a:rPr lang="it-IT" dirty="0" err="1"/>
              <a:t>retail</a:t>
            </a:r>
            <a:r>
              <a:rPr lang="it-IT" dirty="0"/>
              <a:t> </a:t>
            </a:r>
            <a:r>
              <a:rPr lang="it-IT" dirty="0" err="1"/>
              <a:t>payments</a:t>
            </a:r>
            <a:r>
              <a:rPr lang="it-IT" dirty="0"/>
              <a:t> </a:t>
            </a:r>
            <a:r>
              <a:rPr lang="it-IT" dirty="0" err="1"/>
              <a:t>that</a:t>
            </a:r>
            <a:r>
              <a:rPr lang="it-IT" dirty="0"/>
              <a:t> </a:t>
            </a:r>
            <a:r>
              <a:rPr lang="it-IT" dirty="0" err="1"/>
              <a:t>could</a:t>
            </a:r>
            <a:r>
              <a:rPr lang="it-IT" dirty="0"/>
              <a:t> </a:t>
            </a:r>
            <a:r>
              <a:rPr lang="it-IT" dirty="0" err="1"/>
              <a:t>remain</a:t>
            </a:r>
            <a:r>
              <a:rPr lang="it-IT" dirty="0"/>
              <a:t> in use </a:t>
            </a:r>
            <a:r>
              <a:rPr lang="it-IT" dirty="0" err="1"/>
              <a:t>even</a:t>
            </a:r>
            <a:r>
              <a:rPr lang="it-IT" dirty="0"/>
              <a:t> </a:t>
            </a:r>
            <a:r>
              <a:rPr lang="it-IT" dirty="0" err="1"/>
              <a:t>when</a:t>
            </a:r>
            <a:r>
              <a:rPr lang="it-IT" dirty="0"/>
              <a:t> private </a:t>
            </a:r>
            <a:r>
              <a:rPr lang="it-IT" dirty="0" err="1"/>
              <a:t>solutions</a:t>
            </a:r>
            <a:r>
              <a:rPr lang="it-IT" dirty="0"/>
              <a:t> are </a:t>
            </a:r>
            <a:r>
              <a:rPr lang="it-IT" dirty="0" err="1"/>
              <a:t>not</a:t>
            </a:r>
            <a:r>
              <a:rPr lang="it-IT" dirty="0"/>
              <a:t> </a:t>
            </a:r>
            <a:r>
              <a:rPr lang="it-IT" dirty="0" err="1"/>
              <a:t>available</a:t>
            </a:r>
            <a:r>
              <a:rPr lang="it-IT" dirty="0"/>
              <a:t>.</a:t>
            </a:r>
          </a:p>
          <a:p>
            <a:pPr marL="0" indent="0">
              <a:buNone/>
            </a:pPr>
            <a:r>
              <a:rPr lang="it-IT" dirty="0"/>
              <a:t>CBDC </a:t>
            </a:r>
            <a:r>
              <a:rPr lang="it-IT" dirty="0" err="1"/>
              <a:t>should</a:t>
            </a:r>
            <a:r>
              <a:rPr lang="it-IT" dirty="0"/>
              <a:t> be </a:t>
            </a:r>
            <a:r>
              <a:rPr lang="it-IT" dirty="0" err="1"/>
              <a:t>widely</a:t>
            </a:r>
            <a:r>
              <a:rPr lang="it-IT" dirty="0"/>
              <a:t> </a:t>
            </a:r>
            <a:r>
              <a:rPr lang="it-IT" dirty="0" err="1"/>
              <a:t>available</a:t>
            </a:r>
            <a:r>
              <a:rPr lang="it-IT" dirty="0"/>
              <a:t> and </a:t>
            </a:r>
            <a:r>
              <a:rPr lang="it-IT" dirty="0" err="1"/>
              <a:t>transacted</a:t>
            </a:r>
            <a:r>
              <a:rPr lang="it-IT" dirty="0"/>
              <a:t> via </a:t>
            </a:r>
            <a:r>
              <a:rPr lang="it-IT" dirty="0" err="1"/>
              <a:t>resilient</a:t>
            </a:r>
            <a:r>
              <a:rPr lang="it-IT" dirty="0"/>
              <a:t> </a:t>
            </a:r>
            <a:r>
              <a:rPr lang="it-IT" dirty="0" err="1"/>
              <a:t>channels</a:t>
            </a:r>
            <a:r>
              <a:rPr lang="it-IT" dirty="0"/>
              <a:t> </a:t>
            </a:r>
            <a:r>
              <a:rPr lang="it-IT" dirty="0" err="1"/>
              <a:t>that</a:t>
            </a:r>
            <a:r>
              <a:rPr lang="it-IT" dirty="0"/>
              <a:t> are separate from </a:t>
            </a:r>
            <a:r>
              <a:rPr lang="it-IT" dirty="0" err="1"/>
              <a:t>those</a:t>
            </a:r>
            <a:r>
              <a:rPr lang="it-IT" dirty="0"/>
              <a:t> of </a:t>
            </a:r>
            <a:r>
              <a:rPr lang="it-IT" dirty="0" err="1"/>
              <a:t>other</a:t>
            </a:r>
            <a:r>
              <a:rPr lang="it-IT" dirty="0"/>
              <a:t> </a:t>
            </a:r>
            <a:r>
              <a:rPr lang="it-IT" dirty="0" err="1"/>
              <a:t>payment</a:t>
            </a:r>
            <a:r>
              <a:rPr lang="it-IT" dirty="0"/>
              <a:t> </a:t>
            </a:r>
            <a:r>
              <a:rPr lang="it-IT" dirty="0" err="1"/>
              <a:t>services</a:t>
            </a:r>
            <a:r>
              <a:rPr lang="it-IT" dirty="0"/>
              <a:t> and can </a:t>
            </a:r>
            <a:r>
              <a:rPr lang="it-IT" dirty="0" err="1"/>
              <a:t>withstand</a:t>
            </a:r>
            <a:r>
              <a:rPr lang="it-IT" dirty="0"/>
              <a:t> </a:t>
            </a:r>
            <a:r>
              <a:rPr lang="it-IT" dirty="0" err="1"/>
              <a:t>extreme</a:t>
            </a:r>
            <a:r>
              <a:rPr lang="it-IT" dirty="0"/>
              <a:t> </a:t>
            </a:r>
            <a:r>
              <a:rPr lang="it-IT" dirty="0" err="1"/>
              <a:t>events</a:t>
            </a:r>
            <a:r>
              <a:rPr lang="it-IT" dirty="0"/>
              <a:t>.</a:t>
            </a:r>
            <a:r>
              <a:rPr lang="it-IT" i="1" dirty="0"/>
              <a:t> </a:t>
            </a:r>
            <a:endParaRPr lang="it-IT" dirty="0"/>
          </a:p>
          <a:p>
            <a:pPr marL="0" indent="0">
              <a:buNone/>
            </a:pPr>
            <a:endParaRPr lang="it-IT" dirty="0"/>
          </a:p>
          <a:p>
            <a:endParaRPr lang="it-IT" dirty="0"/>
          </a:p>
        </p:txBody>
      </p:sp>
    </p:spTree>
    <p:extLst>
      <p:ext uri="{BB962C8B-B14F-4D97-AF65-F5344CB8AC3E}">
        <p14:creationId xmlns:p14="http://schemas.microsoft.com/office/powerpoint/2010/main" val="3213850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F602BD-7DE8-5440-9692-EA8A362FA42E}"/>
              </a:ext>
            </a:extLst>
          </p:cNvPr>
          <p:cNvSpPr>
            <a:spLocks noGrp="1"/>
          </p:cNvSpPr>
          <p:nvPr>
            <p:ph type="title"/>
          </p:nvPr>
        </p:nvSpPr>
        <p:spPr/>
        <p:txBody>
          <a:bodyPr/>
          <a:lstStyle/>
          <a:p>
            <a:r>
              <a:rPr lang="it-IT" dirty="0"/>
              <a:t>3.3 Real economy </a:t>
            </a:r>
            <a:r>
              <a:rPr lang="it-IT" dirty="0" err="1"/>
              <a:t>perspective</a:t>
            </a:r>
            <a:endParaRPr lang="it-IT" dirty="0"/>
          </a:p>
        </p:txBody>
      </p:sp>
      <p:sp>
        <p:nvSpPr>
          <p:cNvPr id="3" name="Segnaposto contenuto 2">
            <a:extLst>
              <a:ext uri="{FF2B5EF4-FFF2-40B4-BE49-F238E27FC236}">
                <a16:creationId xmlns:a16="http://schemas.microsoft.com/office/drawing/2014/main" id="{DBC16BAE-6F86-8548-AD8F-D511E477DE19}"/>
              </a:ext>
            </a:extLst>
          </p:cNvPr>
          <p:cNvSpPr>
            <a:spLocks noGrp="1"/>
          </p:cNvSpPr>
          <p:nvPr>
            <p:ph idx="1"/>
          </p:nvPr>
        </p:nvSpPr>
        <p:spPr/>
        <p:txBody>
          <a:bodyPr/>
          <a:lstStyle/>
          <a:p>
            <a:pPr marL="514350" indent="-514350">
              <a:buFont typeface="+mj-lt"/>
              <a:buAutoNum type="alphaLcParenR"/>
            </a:pPr>
            <a:r>
              <a:rPr lang="it-IT" dirty="0"/>
              <a:t>Digital </a:t>
            </a:r>
            <a:r>
              <a:rPr lang="it-IT" dirty="0" err="1"/>
              <a:t>innovation</a:t>
            </a:r>
            <a:endParaRPr lang="it-IT" dirty="0"/>
          </a:p>
          <a:p>
            <a:pPr marL="514350" indent="-514350">
              <a:buFont typeface="+mj-lt"/>
              <a:buAutoNum type="alphaLcParenR"/>
            </a:pPr>
            <a:r>
              <a:rPr lang="it-IT" dirty="0" err="1"/>
              <a:t>Outside</a:t>
            </a:r>
            <a:r>
              <a:rPr lang="it-IT" dirty="0"/>
              <a:t> </a:t>
            </a:r>
            <a:r>
              <a:rPr lang="it-IT" dirty="0" err="1"/>
              <a:t>threat</a:t>
            </a:r>
            <a:endParaRPr lang="it-IT" dirty="0"/>
          </a:p>
        </p:txBody>
      </p:sp>
    </p:spTree>
    <p:extLst>
      <p:ext uri="{BB962C8B-B14F-4D97-AF65-F5344CB8AC3E}">
        <p14:creationId xmlns:p14="http://schemas.microsoft.com/office/powerpoint/2010/main" val="2107337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C7C48-3AB9-FD42-9640-626B274DEA8B}"/>
              </a:ext>
            </a:extLst>
          </p:cNvPr>
          <p:cNvSpPr>
            <a:spLocks noGrp="1"/>
          </p:cNvSpPr>
          <p:nvPr>
            <p:ph type="title"/>
          </p:nvPr>
        </p:nvSpPr>
        <p:spPr/>
        <p:txBody>
          <a:bodyPr/>
          <a:lstStyle/>
          <a:p>
            <a:r>
              <a:rPr lang="it-IT" dirty="0"/>
              <a:t>a) Foster </a:t>
            </a:r>
            <a:r>
              <a:rPr lang="it-IT" dirty="0" err="1"/>
              <a:t>digital</a:t>
            </a:r>
            <a:r>
              <a:rPr lang="it-IT" dirty="0"/>
              <a:t> </a:t>
            </a:r>
            <a:r>
              <a:rPr lang="it-IT" dirty="0" err="1"/>
              <a:t>innovation</a:t>
            </a:r>
            <a:endParaRPr lang="it-IT" dirty="0"/>
          </a:p>
        </p:txBody>
      </p:sp>
      <p:sp>
        <p:nvSpPr>
          <p:cNvPr id="3" name="Segnaposto contenuto 2">
            <a:extLst>
              <a:ext uri="{FF2B5EF4-FFF2-40B4-BE49-F238E27FC236}">
                <a16:creationId xmlns:a16="http://schemas.microsoft.com/office/drawing/2014/main" id="{BD833FDF-DABC-9E4F-8AAC-E8060896BD98}"/>
              </a:ext>
            </a:extLst>
          </p:cNvPr>
          <p:cNvSpPr>
            <a:spLocks noGrp="1"/>
          </p:cNvSpPr>
          <p:nvPr>
            <p:ph idx="1"/>
          </p:nvPr>
        </p:nvSpPr>
        <p:spPr>
          <a:xfrm>
            <a:off x="445770" y="1425575"/>
            <a:ext cx="7886700" cy="4351338"/>
          </a:xfrm>
        </p:spPr>
        <p:txBody>
          <a:bodyPr/>
          <a:lstStyle/>
          <a:p>
            <a:pPr marL="0" indent="0">
              <a:buNone/>
            </a:pPr>
            <a:r>
              <a:rPr lang="it-IT" dirty="0"/>
              <a:t>The </a:t>
            </a:r>
            <a:r>
              <a:rPr lang="it-IT" dirty="0" err="1"/>
              <a:t>digitalisation</a:t>
            </a:r>
            <a:r>
              <a:rPr lang="it-IT" dirty="0"/>
              <a:t> and </a:t>
            </a:r>
            <a:r>
              <a:rPr lang="it-IT" dirty="0" err="1"/>
              <a:t>independence</a:t>
            </a:r>
            <a:r>
              <a:rPr lang="it-IT" dirty="0"/>
              <a:t> of the economy can benefit from a </a:t>
            </a:r>
            <a:r>
              <a:rPr lang="it-IT" dirty="0" err="1"/>
              <a:t>digital</a:t>
            </a:r>
            <a:r>
              <a:rPr lang="it-IT" dirty="0"/>
              <a:t> </a:t>
            </a:r>
            <a:r>
              <a:rPr lang="it-IT" dirty="0" err="1"/>
              <a:t>form</a:t>
            </a:r>
            <a:r>
              <a:rPr lang="it-IT" dirty="0"/>
              <a:t> of </a:t>
            </a:r>
            <a:r>
              <a:rPr lang="it-IT" dirty="0" err="1"/>
              <a:t>central</a:t>
            </a:r>
            <a:r>
              <a:rPr lang="it-IT" dirty="0"/>
              <a:t> </a:t>
            </a:r>
            <a:r>
              <a:rPr lang="it-IT" dirty="0" err="1"/>
              <a:t>bank</a:t>
            </a:r>
            <a:r>
              <a:rPr lang="it-IT" dirty="0"/>
              <a:t> </a:t>
            </a:r>
            <a:r>
              <a:rPr lang="it-IT" dirty="0" err="1"/>
              <a:t>money</a:t>
            </a:r>
            <a:r>
              <a:rPr lang="it-IT" dirty="0"/>
              <a:t> </a:t>
            </a:r>
            <a:r>
              <a:rPr lang="it-IT" dirty="0" err="1"/>
              <a:t>available</a:t>
            </a:r>
            <a:r>
              <a:rPr lang="it-IT" dirty="0"/>
              <a:t> to </a:t>
            </a:r>
            <a:r>
              <a:rPr lang="it-IT" dirty="0" err="1"/>
              <a:t>citizens</a:t>
            </a:r>
            <a:r>
              <a:rPr lang="it-IT" dirty="0"/>
              <a:t>: </a:t>
            </a:r>
          </a:p>
          <a:p>
            <a:r>
              <a:rPr lang="it-IT" dirty="0" err="1"/>
              <a:t>fill</a:t>
            </a:r>
            <a:r>
              <a:rPr lang="it-IT" dirty="0"/>
              <a:t> the gap in the </a:t>
            </a:r>
            <a:r>
              <a:rPr lang="it-IT" dirty="0" err="1"/>
              <a:t>provision</a:t>
            </a:r>
            <a:r>
              <a:rPr lang="it-IT" dirty="0"/>
              <a:t> of </a:t>
            </a:r>
            <a:r>
              <a:rPr lang="it-IT" dirty="0" err="1"/>
              <a:t>digital</a:t>
            </a:r>
            <a:r>
              <a:rPr lang="it-IT" dirty="0"/>
              <a:t> </a:t>
            </a:r>
            <a:r>
              <a:rPr lang="it-IT" dirty="0" err="1"/>
              <a:t>payments</a:t>
            </a:r>
            <a:endParaRPr lang="it-IT" dirty="0"/>
          </a:p>
          <a:p>
            <a:r>
              <a:rPr lang="it-IT" dirty="0" err="1"/>
              <a:t>development</a:t>
            </a:r>
            <a:r>
              <a:rPr lang="it-IT" dirty="0"/>
              <a:t> of non </a:t>
            </a:r>
            <a:r>
              <a:rPr lang="it-IT" dirty="0" err="1"/>
              <a:t>traditional</a:t>
            </a:r>
            <a:r>
              <a:rPr lang="it-IT" dirty="0"/>
              <a:t> </a:t>
            </a:r>
            <a:r>
              <a:rPr lang="it-IT" dirty="0" err="1"/>
              <a:t>intermedairies</a:t>
            </a:r>
            <a:r>
              <a:rPr lang="it-IT" dirty="0"/>
              <a:t>/end </a:t>
            </a:r>
            <a:r>
              <a:rPr lang="it-IT" dirty="0" err="1"/>
              <a:t>user</a:t>
            </a:r>
            <a:r>
              <a:rPr lang="it-IT" dirty="0"/>
              <a:t> </a:t>
            </a:r>
            <a:r>
              <a:rPr lang="it-IT" dirty="0" err="1"/>
              <a:t>solutions</a:t>
            </a:r>
            <a:r>
              <a:rPr lang="it-IT" dirty="0"/>
              <a:t> </a:t>
            </a:r>
            <a:r>
              <a:rPr lang="it-IT" dirty="0" err="1"/>
              <a:t>accessible</a:t>
            </a:r>
            <a:r>
              <a:rPr lang="it-IT" dirty="0"/>
              <a:t> to consumers (</a:t>
            </a:r>
            <a:r>
              <a:rPr lang="it-IT" dirty="0" err="1"/>
              <a:t>financial</a:t>
            </a:r>
            <a:r>
              <a:rPr lang="it-IT" dirty="0"/>
              <a:t> </a:t>
            </a:r>
            <a:r>
              <a:rPr lang="it-IT" dirty="0" err="1"/>
              <a:t>inclusion</a:t>
            </a:r>
            <a:r>
              <a:rPr lang="it-IT" dirty="0"/>
              <a:t>) </a:t>
            </a:r>
          </a:p>
          <a:p>
            <a:r>
              <a:rPr lang="it-IT" dirty="0" err="1"/>
              <a:t>preserve</a:t>
            </a:r>
            <a:r>
              <a:rPr lang="it-IT" dirty="0"/>
              <a:t> </a:t>
            </a:r>
            <a:r>
              <a:rPr lang="it-IT" dirty="0" err="1"/>
              <a:t>independence</a:t>
            </a:r>
            <a:r>
              <a:rPr lang="it-IT" dirty="0"/>
              <a:t> in </a:t>
            </a:r>
            <a:r>
              <a:rPr lang="it-IT" dirty="0" err="1"/>
              <a:t>retal</a:t>
            </a:r>
            <a:r>
              <a:rPr lang="it-IT" dirty="0"/>
              <a:t> </a:t>
            </a:r>
            <a:r>
              <a:rPr lang="it-IT" dirty="0" err="1"/>
              <a:t>payments</a:t>
            </a:r>
            <a:endParaRPr lang="it-IT" dirty="0"/>
          </a:p>
          <a:p>
            <a:r>
              <a:rPr lang="it-IT" dirty="0" err="1"/>
              <a:t>Interoperable</a:t>
            </a:r>
            <a:r>
              <a:rPr lang="it-IT" dirty="0"/>
              <a:t> front end </a:t>
            </a:r>
            <a:r>
              <a:rPr lang="it-IT" dirty="0" err="1"/>
              <a:t>solutions</a:t>
            </a:r>
            <a:r>
              <a:rPr lang="it-IT" dirty="0"/>
              <a:t>. </a:t>
            </a:r>
          </a:p>
          <a:p>
            <a:pPr marL="0" indent="0">
              <a:buNone/>
            </a:pPr>
            <a:endParaRPr lang="it-IT" dirty="0"/>
          </a:p>
        </p:txBody>
      </p:sp>
    </p:spTree>
    <p:extLst>
      <p:ext uri="{BB962C8B-B14F-4D97-AF65-F5344CB8AC3E}">
        <p14:creationId xmlns:p14="http://schemas.microsoft.com/office/powerpoint/2010/main" val="726370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BB8CBC-FD4D-C74C-8626-ABECE742A17A}"/>
              </a:ext>
            </a:extLst>
          </p:cNvPr>
          <p:cNvSpPr>
            <a:spLocks noGrp="1"/>
          </p:cNvSpPr>
          <p:nvPr>
            <p:ph type="title"/>
          </p:nvPr>
        </p:nvSpPr>
        <p:spPr>
          <a:xfrm>
            <a:off x="628650" y="0"/>
            <a:ext cx="7886700" cy="1325563"/>
          </a:xfrm>
        </p:spPr>
        <p:txBody>
          <a:bodyPr/>
          <a:lstStyle/>
          <a:p>
            <a:r>
              <a:rPr lang="it-IT" dirty="0"/>
              <a:t>b)</a:t>
            </a:r>
            <a:r>
              <a:rPr lang="it-IT" dirty="0" err="1"/>
              <a:t>Outside</a:t>
            </a:r>
            <a:r>
              <a:rPr lang="it-IT" dirty="0"/>
              <a:t> </a:t>
            </a:r>
            <a:r>
              <a:rPr lang="it-IT" dirty="0" err="1"/>
              <a:t>threat</a:t>
            </a:r>
            <a:endParaRPr lang="it-IT" dirty="0"/>
          </a:p>
        </p:txBody>
      </p:sp>
      <p:sp>
        <p:nvSpPr>
          <p:cNvPr id="3" name="Segnaposto contenuto 2">
            <a:extLst>
              <a:ext uri="{FF2B5EF4-FFF2-40B4-BE49-F238E27FC236}">
                <a16:creationId xmlns:a16="http://schemas.microsoft.com/office/drawing/2014/main" id="{FF755BC1-7C12-E849-B730-73EAEAA67406}"/>
              </a:ext>
            </a:extLst>
          </p:cNvPr>
          <p:cNvSpPr>
            <a:spLocks noGrp="1"/>
          </p:cNvSpPr>
          <p:nvPr>
            <p:ph idx="1"/>
          </p:nvPr>
        </p:nvSpPr>
        <p:spPr>
          <a:xfrm>
            <a:off x="494836" y="903140"/>
            <a:ext cx="7886700" cy="5180965"/>
          </a:xfrm>
        </p:spPr>
        <p:txBody>
          <a:bodyPr>
            <a:noAutofit/>
          </a:bodyPr>
          <a:lstStyle/>
          <a:p>
            <a:pPr marL="0" indent="0">
              <a:buNone/>
            </a:pPr>
            <a:r>
              <a:rPr lang="it-IT" sz="2000" dirty="0"/>
              <a:t>A </a:t>
            </a:r>
            <a:r>
              <a:rPr lang="it-IT" sz="2000" dirty="0" err="1"/>
              <a:t>form</a:t>
            </a:r>
            <a:r>
              <a:rPr lang="it-IT" sz="2000" dirty="0"/>
              <a:t> of </a:t>
            </a:r>
            <a:r>
              <a:rPr lang="it-IT" sz="2000" dirty="0" err="1"/>
              <a:t>money</a:t>
            </a:r>
            <a:r>
              <a:rPr lang="it-IT" sz="2000" dirty="0"/>
              <a:t> </a:t>
            </a:r>
            <a:r>
              <a:rPr lang="it-IT" sz="2000" dirty="0" err="1"/>
              <a:t>other</a:t>
            </a:r>
            <a:r>
              <a:rPr lang="it-IT" sz="2000" dirty="0"/>
              <a:t> </a:t>
            </a:r>
            <a:r>
              <a:rPr lang="it-IT" sz="2000" dirty="0" err="1"/>
              <a:t>than</a:t>
            </a:r>
            <a:r>
              <a:rPr lang="it-IT" sz="2000" dirty="0"/>
              <a:t> </a:t>
            </a:r>
            <a:r>
              <a:rPr lang="it-IT" sz="2000" dirty="0" err="1"/>
              <a:t>currency-denominated</a:t>
            </a:r>
            <a:r>
              <a:rPr lang="it-IT" sz="2000" dirty="0"/>
              <a:t> (i) </a:t>
            </a:r>
            <a:r>
              <a:rPr lang="it-IT" sz="2000" dirty="0" err="1"/>
              <a:t>central</a:t>
            </a:r>
            <a:r>
              <a:rPr lang="it-IT" sz="2000" dirty="0"/>
              <a:t> </a:t>
            </a:r>
            <a:r>
              <a:rPr lang="it-IT" sz="2000" dirty="0" err="1"/>
              <a:t>bank</a:t>
            </a:r>
            <a:r>
              <a:rPr lang="it-IT" sz="2000" dirty="0"/>
              <a:t> </a:t>
            </a:r>
            <a:r>
              <a:rPr lang="it-IT" sz="2000" dirty="0" err="1"/>
              <a:t>money</a:t>
            </a:r>
            <a:r>
              <a:rPr lang="it-IT" sz="2000" dirty="0"/>
              <a:t>, (ii) commercial </a:t>
            </a:r>
            <a:r>
              <a:rPr lang="it-IT" sz="2000" dirty="0" err="1"/>
              <a:t>bank</a:t>
            </a:r>
            <a:r>
              <a:rPr lang="it-IT" sz="2000" dirty="0"/>
              <a:t> </a:t>
            </a:r>
            <a:r>
              <a:rPr lang="it-IT" sz="2000" dirty="0" err="1"/>
              <a:t>deposits</a:t>
            </a:r>
            <a:r>
              <a:rPr lang="it-IT" sz="2000" dirty="0"/>
              <a:t> or (iii) </a:t>
            </a:r>
            <a:r>
              <a:rPr lang="it-IT" sz="2000" dirty="0" err="1"/>
              <a:t>electronic</a:t>
            </a:r>
            <a:r>
              <a:rPr lang="it-IT" sz="2000" dirty="0"/>
              <a:t> </a:t>
            </a:r>
            <a:r>
              <a:rPr lang="it-IT" sz="2000" dirty="0" err="1"/>
              <a:t>money</a:t>
            </a:r>
            <a:r>
              <a:rPr lang="it-IT" sz="2000" dirty="0"/>
              <a:t> </a:t>
            </a:r>
            <a:r>
              <a:rPr lang="it-IT" sz="2000" dirty="0" err="1"/>
              <a:t>becomes</a:t>
            </a:r>
            <a:r>
              <a:rPr lang="it-IT" sz="2000" dirty="0"/>
              <a:t> a </a:t>
            </a:r>
            <a:r>
              <a:rPr lang="it-IT" sz="2000" dirty="0" err="1"/>
              <a:t>credible</a:t>
            </a:r>
            <a:r>
              <a:rPr lang="it-IT" sz="2000" dirty="0"/>
              <a:t> alternative </a:t>
            </a:r>
            <a:r>
              <a:rPr lang="it-IT" sz="2000" dirty="0" err="1"/>
              <a:t>as</a:t>
            </a:r>
            <a:r>
              <a:rPr lang="it-IT" sz="2000" dirty="0"/>
              <a:t> a medium of </a:t>
            </a:r>
            <a:r>
              <a:rPr lang="it-IT" sz="2000" dirty="0" err="1"/>
              <a:t>exchange</a:t>
            </a:r>
            <a:r>
              <a:rPr lang="it-IT" sz="2000" dirty="0"/>
              <a:t> and </a:t>
            </a:r>
            <a:r>
              <a:rPr lang="it-IT" sz="2000" dirty="0" err="1"/>
              <a:t>as</a:t>
            </a:r>
            <a:r>
              <a:rPr lang="it-IT" sz="2000" dirty="0"/>
              <a:t> a </a:t>
            </a:r>
            <a:r>
              <a:rPr lang="it-IT" sz="2000" dirty="0" err="1"/>
              <a:t>store</a:t>
            </a:r>
            <a:r>
              <a:rPr lang="it-IT" sz="2000" dirty="0"/>
              <a:t> of </a:t>
            </a:r>
            <a:r>
              <a:rPr lang="it-IT" sz="2000" dirty="0" err="1"/>
              <a:t>value</a:t>
            </a:r>
            <a:r>
              <a:rPr lang="it-IT" sz="2000" dirty="0"/>
              <a:t>.</a:t>
            </a:r>
          </a:p>
          <a:p>
            <a:pPr marL="0" indent="0">
              <a:buNone/>
            </a:pPr>
            <a:r>
              <a:rPr lang="it-IT" sz="2000" dirty="0" err="1"/>
              <a:t>Foreign</a:t>
            </a:r>
            <a:r>
              <a:rPr lang="it-IT" sz="2000" dirty="0"/>
              <a:t> </a:t>
            </a:r>
            <a:r>
              <a:rPr lang="it-IT" sz="2000" dirty="0" err="1"/>
              <a:t>central</a:t>
            </a:r>
            <a:r>
              <a:rPr lang="it-IT" sz="2000" dirty="0"/>
              <a:t> </a:t>
            </a:r>
            <a:r>
              <a:rPr lang="it-IT" sz="2000" dirty="0" err="1"/>
              <a:t>banks</a:t>
            </a:r>
            <a:r>
              <a:rPr lang="it-IT" sz="2000" dirty="0"/>
              <a:t> are </a:t>
            </a:r>
            <a:r>
              <a:rPr lang="it-IT" sz="2000" dirty="0" err="1"/>
              <a:t>assessing</a:t>
            </a:r>
            <a:r>
              <a:rPr lang="it-IT" sz="2000" dirty="0"/>
              <a:t> the </a:t>
            </a:r>
            <a:r>
              <a:rPr lang="it-IT" sz="2000" dirty="0" err="1"/>
              <a:t>possibility</a:t>
            </a:r>
            <a:r>
              <a:rPr lang="it-IT" sz="2000" dirty="0"/>
              <a:t> of </a:t>
            </a:r>
            <a:r>
              <a:rPr lang="it-IT" sz="2000" dirty="0" err="1"/>
              <a:t>issuing</a:t>
            </a:r>
            <a:r>
              <a:rPr lang="it-IT" sz="2000" dirty="0"/>
              <a:t> </a:t>
            </a:r>
            <a:r>
              <a:rPr lang="it-IT" sz="2000" dirty="0" err="1"/>
              <a:t>their</a:t>
            </a:r>
            <a:r>
              <a:rPr lang="it-IT" sz="2000" dirty="0"/>
              <a:t> </a:t>
            </a:r>
            <a:r>
              <a:rPr lang="it-IT" sz="2000" dirty="0" err="1"/>
              <a:t>own</a:t>
            </a:r>
            <a:r>
              <a:rPr lang="it-IT" sz="2000" dirty="0"/>
              <a:t> CBDC. </a:t>
            </a:r>
            <a:r>
              <a:rPr lang="it-IT" sz="2000" dirty="0" err="1"/>
              <a:t>This</a:t>
            </a:r>
            <a:r>
              <a:rPr lang="it-IT" sz="2000" dirty="0"/>
              <a:t> </a:t>
            </a:r>
            <a:r>
              <a:rPr lang="it-IT" sz="2000" dirty="0" err="1"/>
              <a:t>could</a:t>
            </a:r>
            <a:r>
              <a:rPr lang="it-IT" sz="2000" dirty="0"/>
              <a:t> cause </a:t>
            </a:r>
            <a:r>
              <a:rPr lang="it-IT" sz="2000" dirty="0" err="1"/>
              <a:t>currency</a:t>
            </a:r>
            <a:r>
              <a:rPr lang="it-IT" sz="2000" dirty="0"/>
              <a:t> </a:t>
            </a:r>
            <a:r>
              <a:rPr lang="it-IT" sz="2000" dirty="0" err="1"/>
              <a:t>substitution</a:t>
            </a:r>
            <a:r>
              <a:rPr lang="it-IT" sz="2000" dirty="0"/>
              <a:t> </a:t>
            </a:r>
            <a:r>
              <a:rPr lang="it-IT" sz="2000" dirty="0" err="1"/>
              <a:t>as</a:t>
            </a:r>
            <a:r>
              <a:rPr lang="it-IT" sz="2000" dirty="0"/>
              <a:t> </a:t>
            </a:r>
            <a:r>
              <a:rPr lang="it-IT" sz="2000" dirty="0" err="1"/>
              <a:t>well</a:t>
            </a:r>
            <a:r>
              <a:rPr lang="it-IT" sz="2000" dirty="0"/>
              <a:t> </a:t>
            </a:r>
            <a:r>
              <a:rPr lang="it-IT" sz="2000" dirty="0" err="1"/>
              <a:t>as</a:t>
            </a:r>
            <a:r>
              <a:rPr lang="it-IT" sz="2000" dirty="0"/>
              <a:t> an </a:t>
            </a:r>
            <a:r>
              <a:rPr lang="it-IT" sz="2000" dirty="0" err="1"/>
              <a:t>increase</a:t>
            </a:r>
            <a:r>
              <a:rPr lang="it-IT" sz="2000" dirty="0"/>
              <a:t> in </a:t>
            </a:r>
            <a:r>
              <a:rPr lang="it-IT" sz="2000" dirty="0" err="1"/>
              <a:t>foreign</a:t>
            </a:r>
            <a:r>
              <a:rPr lang="it-IT" sz="2000" dirty="0"/>
              <a:t> </a:t>
            </a:r>
            <a:r>
              <a:rPr lang="it-IT" sz="2000" dirty="0" err="1"/>
              <a:t>exchange</a:t>
            </a:r>
            <a:r>
              <a:rPr lang="it-IT" sz="2000" dirty="0"/>
              <a:t> </a:t>
            </a:r>
            <a:r>
              <a:rPr lang="it-IT" sz="2000" dirty="0" err="1"/>
              <a:t>risk</a:t>
            </a:r>
            <a:r>
              <a:rPr lang="it-IT" sz="2000" dirty="0"/>
              <a:t>. </a:t>
            </a:r>
          </a:p>
          <a:p>
            <a:pPr marL="0" indent="0">
              <a:buNone/>
            </a:pPr>
            <a:r>
              <a:rPr lang="it-IT" sz="2000" dirty="0"/>
              <a:t>Private </a:t>
            </a:r>
            <a:r>
              <a:rPr lang="it-IT" sz="2000" dirty="0" err="1"/>
              <a:t>actors</a:t>
            </a:r>
            <a:r>
              <a:rPr lang="it-IT" sz="2000" dirty="0"/>
              <a:t>, </a:t>
            </a:r>
            <a:r>
              <a:rPr lang="it-IT" sz="2000" dirty="0" err="1"/>
              <a:t>including</a:t>
            </a:r>
            <a:r>
              <a:rPr lang="it-IT" sz="2000" dirty="0"/>
              <a:t> large </a:t>
            </a:r>
            <a:r>
              <a:rPr lang="it-IT" sz="2000" dirty="0" err="1"/>
              <a:t>technology</a:t>
            </a:r>
            <a:r>
              <a:rPr lang="it-IT" sz="2000" dirty="0"/>
              <a:t> </a:t>
            </a:r>
            <a:r>
              <a:rPr lang="it-IT" sz="2000" dirty="0" err="1"/>
              <a:t>firms</a:t>
            </a:r>
            <a:r>
              <a:rPr lang="it-IT" sz="2000" dirty="0"/>
              <a:t>, are </a:t>
            </a:r>
            <a:r>
              <a:rPr lang="it-IT" sz="2000" dirty="0" err="1"/>
              <a:t>developing</a:t>
            </a:r>
            <a:r>
              <a:rPr lang="it-IT" sz="2000" dirty="0"/>
              <a:t> </a:t>
            </a:r>
            <a:r>
              <a:rPr lang="it-IT" sz="2000" dirty="0" err="1"/>
              <a:t>payment</a:t>
            </a:r>
            <a:r>
              <a:rPr lang="it-IT" sz="2000" dirty="0"/>
              <a:t> </a:t>
            </a:r>
            <a:r>
              <a:rPr lang="it-IT" sz="2000" dirty="0" err="1"/>
              <a:t>solutions</a:t>
            </a:r>
            <a:r>
              <a:rPr lang="it-IT" sz="2000" dirty="0"/>
              <a:t> (</a:t>
            </a:r>
            <a:r>
              <a:rPr lang="it-IT" sz="2000" dirty="0" err="1"/>
              <a:t>such</a:t>
            </a:r>
            <a:r>
              <a:rPr lang="it-IT" sz="2000" dirty="0"/>
              <a:t> </a:t>
            </a:r>
            <a:r>
              <a:rPr lang="it-IT" sz="2000" dirty="0" err="1"/>
              <a:t>as</a:t>
            </a:r>
            <a:r>
              <a:rPr lang="it-IT" sz="2000" dirty="0"/>
              <a:t> global “</a:t>
            </a:r>
            <a:r>
              <a:rPr lang="it-IT" sz="2000" dirty="0" err="1"/>
              <a:t>stablecoins</a:t>
            </a:r>
            <a:r>
              <a:rPr lang="it-IT" sz="2000" dirty="0"/>
              <a:t>”). </a:t>
            </a:r>
          </a:p>
          <a:p>
            <a:pPr marL="0" indent="0">
              <a:buNone/>
            </a:pPr>
            <a:r>
              <a:rPr lang="it-IT" sz="2000" dirty="0" err="1"/>
              <a:t>These</a:t>
            </a:r>
            <a:r>
              <a:rPr lang="it-IT" sz="2000" dirty="0"/>
              <a:t> </a:t>
            </a:r>
            <a:r>
              <a:rPr lang="it-IT" sz="2000" dirty="0" err="1"/>
              <a:t>initatives</a:t>
            </a:r>
            <a:r>
              <a:rPr lang="it-IT" sz="2000" dirty="0"/>
              <a:t> </a:t>
            </a:r>
            <a:r>
              <a:rPr lang="it-IT" sz="2000" dirty="0" err="1"/>
              <a:t>could</a:t>
            </a:r>
            <a:r>
              <a:rPr lang="it-IT" sz="2000" dirty="0"/>
              <a:t> </a:t>
            </a:r>
            <a:r>
              <a:rPr lang="it-IT" sz="2000" dirty="0" err="1"/>
              <a:t>threaten</a:t>
            </a:r>
            <a:r>
              <a:rPr lang="it-IT" sz="2000" dirty="0"/>
              <a:t> </a:t>
            </a:r>
            <a:r>
              <a:rPr lang="it-IT" sz="2000" dirty="0" err="1"/>
              <a:t>financial</a:t>
            </a:r>
            <a:r>
              <a:rPr lang="it-IT" sz="2000" dirty="0"/>
              <a:t>, </a:t>
            </a:r>
            <a:r>
              <a:rPr lang="it-IT" sz="2000" dirty="0" err="1"/>
              <a:t>economic</a:t>
            </a:r>
            <a:r>
              <a:rPr lang="it-IT" sz="2000" dirty="0"/>
              <a:t> and </a:t>
            </a:r>
            <a:r>
              <a:rPr lang="it-IT" sz="2000" dirty="0" err="1"/>
              <a:t>political</a:t>
            </a:r>
            <a:r>
              <a:rPr lang="it-IT" sz="2000" dirty="0"/>
              <a:t> </a:t>
            </a:r>
            <a:r>
              <a:rPr lang="it-IT" sz="2000" dirty="0" err="1"/>
              <a:t>sovereignty</a:t>
            </a:r>
            <a:r>
              <a:rPr lang="it-IT" sz="2000" dirty="0"/>
              <a:t>. </a:t>
            </a:r>
            <a:r>
              <a:rPr lang="it-IT" sz="2000" dirty="0" err="1"/>
              <a:t>Need</a:t>
            </a:r>
            <a:r>
              <a:rPr lang="it-IT" sz="2000" dirty="0"/>
              <a:t> to </a:t>
            </a:r>
            <a:r>
              <a:rPr lang="it-IT" sz="2000" dirty="0" err="1"/>
              <a:t>redefine</a:t>
            </a:r>
            <a:r>
              <a:rPr lang="it-IT" sz="2000" dirty="0"/>
              <a:t> the </a:t>
            </a:r>
            <a:r>
              <a:rPr lang="it-IT" sz="2000" dirty="0" err="1"/>
              <a:t>legal</a:t>
            </a:r>
            <a:r>
              <a:rPr lang="it-IT" sz="2000" dirty="0"/>
              <a:t> tender in a </a:t>
            </a:r>
            <a:r>
              <a:rPr lang="it-IT" sz="2000" dirty="0" err="1"/>
              <a:t>digital</a:t>
            </a:r>
            <a:r>
              <a:rPr lang="it-IT" sz="2000" dirty="0"/>
              <a:t> </a:t>
            </a:r>
            <a:r>
              <a:rPr lang="it-IT" sz="2000" dirty="0" err="1"/>
              <a:t>environment</a:t>
            </a:r>
            <a:r>
              <a:rPr lang="it-IT" sz="2000" dirty="0"/>
              <a:t>.</a:t>
            </a:r>
          </a:p>
          <a:p>
            <a:pPr marL="0" indent="0">
              <a:buNone/>
            </a:pPr>
            <a:r>
              <a:rPr lang="it-IT" sz="2000" dirty="0"/>
              <a:t>Wide </a:t>
            </a:r>
            <a:r>
              <a:rPr lang="it-IT" sz="2000" dirty="0" err="1"/>
              <a:t>acceptance</a:t>
            </a:r>
            <a:r>
              <a:rPr lang="it-IT" sz="2000" dirty="0"/>
              <a:t> of a </a:t>
            </a:r>
            <a:r>
              <a:rPr lang="it-IT" sz="2000" dirty="0" err="1"/>
              <a:t>means</a:t>
            </a:r>
            <a:r>
              <a:rPr lang="it-IT" sz="2000" dirty="0"/>
              <a:t> of </a:t>
            </a:r>
            <a:r>
              <a:rPr lang="it-IT" sz="2000" dirty="0" err="1"/>
              <a:t>payment</a:t>
            </a:r>
            <a:r>
              <a:rPr lang="it-IT" sz="2000" dirty="0"/>
              <a:t> or </a:t>
            </a:r>
            <a:r>
              <a:rPr lang="it-IT" sz="2000" dirty="0" err="1"/>
              <a:t>store</a:t>
            </a:r>
            <a:r>
              <a:rPr lang="it-IT" sz="2000" dirty="0"/>
              <a:t> of </a:t>
            </a:r>
            <a:r>
              <a:rPr lang="it-IT" sz="2000" dirty="0" err="1"/>
              <a:t>value</a:t>
            </a:r>
            <a:r>
              <a:rPr lang="it-IT" sz="2000" dirty="0"/>
              <a:t> </a:t>
            </a:r>
            <a:r>
              <a:rPr lang="it-IT" sz="2000" dirty="0" err="1"/>
              <a:t>not</a:t>
            </a:r>
            <a:r>
              <a:rPr lang="it-IT" sz="2000" dirty="0"/>
              <a:t> </a:t>
            </a:r>
            <a:r>
              <a:rPr lang="it-IT" sz="2000" dirty="0" err="1"/>
              <a:t>denominated</a:t>
            </a:r>
            <a:r>
              <a:rPr lang="it-IT" sz="2000" dirty="0"/>
              <a:t> in </a:t>
            </a:r>
            <a:r>
              <a:rPr lang="it-IT" sz="2000" dirty="0" err="1"/>
              <a:t>sovereign</a:t>
            </a:r>
            <a:r>
              <a:rPr lang="it-IT" sz="2000" dirty="0"/>
              <a:t> </a:t>
            </a:r>
            <a:r>
              <a:rPr lang="it-IT" sz="2000" dirty="0" err="1"/>
              <a:t>currency</a:t>
            </a:r>
            <a:r>
              <a:rPr lang="it-IT" sz="2000" dirty="0"/>
              <a:t> </a:t>
            </a:r>
            <a:r>
              <a:rPr lang="it-IT" sz="2000" dirty="0" err="1"/>
              <a:t>could</a:t>
            </a:r>
            <a:r>
              <a:rPr lang="it-IT" sz="2000" dirty="0"/>
              <a:t> </a:t>
            </a:r>
            <a:r>
              <a:rPr lang="it-IT" sz="2000" dirty="0" err="1"/>
              <a:t>weaken</a:t>
            </a:r>
            <a:r>
              <a:rPr lang="it-IT" sz="2000" dirty="0"/>
              <a:t> the </a:t>
            </a:r>
            <a:r>
              <a:rPr lang="it-IT" sz="2000" dirty="0" err="1"/>
              <a:t>transmission</a:t>
            </a:r>
            <a:r>
              <a:rPr lang="it-IT" sz="2000" dirty="0"/>
              <a:t> of </a:t>
            </a:r>
            <a:r>
              <a:rPr lang="it-IT" sz="2000" dirty="0" err="1"/>
              <a:t>monetary</a:t>
            </a:r>
            <a:r>
              <a:rPr lang="it-IT" sz="2000" dirty="0"/>
              <a:t> policy in the euro area. </a:t>
            </a:r>
            <a:r>
              <a:rPr lang="it-IT" sz="2000" dirty="0" err="1"/>
              <a:t>It</a:t>
            </a:r>
            <a:r>
              <a:rPr lang="it-IT" sz="2000" dirty="0"/>
              <a:t> </a:t>
            </a:r>
            <a:r>
              <a:rPr lang="it-IT" sz="2000" dirty="0" err="1"/>
              <a:t>would</a:t>
            </a:r>
            <a:r>
              <a:rPr lang="it-IT" sz="2000" dirty="0"/>
              <a:t> </a:t>
            </a:r>
            <a:r>
              <a:rPr lang="it-IT" sz="2000" dirty="0" err="1"/>
              <a:t>also</a:t>
            </a:r>
            <a:r>
              <a:rPr lang="it-IT" sz="2000" dirty="0"/>
              <a:t> </a:t>
            </a:r>
            <a:r>
              <a:rPr lang="it-IT" sz="2000" dirty="0" err="1"/>
              <a:t>have</a:t>
            </a:r>
            <a:r>
              <a:rPr lang="it-IT" sz="2000" dirty="0"/>
              <a:t> </a:t>
            </a:r>
            <a:r>
              <a:rPr lang="it-IT" sz="2000" dirty="0" err="1"/>
              <a:t>unclear</a:t>
            </a:r>
            <a:r>
              <a:rPr lang="it-IT" sz="2000" dirty="0"/>
              <a:t> </a:t>
            </a:r>
            <a:r>
              <a:rPr lang="it-IT" sz="2000" dirty="0" err="1"/>
              <a:t>implications</a:t>
            </a:r>
            <a:r>
              <a:rPr lang="it-IT" sz="2000" dirty="0"/>
              <a:t> for </a:t>
            </a:r>
            <a:r>
              <a:rPr lang="it-IT" sz="2000" dirty="0" err="1"/>
              <a:t>financial</a:t>
            </a:r>
            <a:r>
              <a:rPr lang="it-IT" sz="2000" dirty="0"/>
              <a:t> </a:t>
            </a:r>
            <a:r>
              <a:rPr lang="it-IT" sz="2000" dirty="0" err="1"/>
              <a:t>intermediation</a:t>
            </a:r>
            <a:r>
              <a:rPr lang="it-IT" sz="2000" dirty="0"/>
              <a:t> </a:t>
            </a:r>
            <a:r>
              <a:rPr lang="it-IT" sz="2000" dirty="0" err="1"/>
              <a:t>affecting</a:t>
            </a:r>
            <a:r>
              <a:rPr lang="it-IT" sz="2000" dirty="0"/>
              <a:t> </a:t>
            </a:r>
            <a:r>
              <a:rPr lang="it-IT" sz="2000" dirty="0" err="1"/>
              <a:t>financial</a:t>
            </a:r>
            <a:r>
              <a:rPr lang="it-IT" sz="2000" dirty="0"/>
              <a:t> </a:t>
            </a:r>
            <a:r>
              <a:rPr lang="it-IT" sz="2000" dirty="0" err="1"/>
              <a:t>stability</a:t>
            </a:r>
            <a:r>
              <a:rPr lang="it-IT" sz="2000" dirty="0"/>
              <a:t>. </a:t>
            </a:r>
          </a:p>
          <a:p>
            <a:pPr marL="0" indent="0">
              <a:buNone/>
            </a:pPr>
            <a:r>
              <a:rPr lang="it-IT" sz="2000" dirty="0" err="1"/>
              <a:t>It</a:t>
            </a:r>
            <a:r>
              <a:rPr lang="it-IT" sz="2000" dirty="0"/>
              <a:t> </a:t>
            </a:r>
            <a:r>
              <a:rPr lang="it-IT" sz="2000" dirty="0" err="1"/>
              <a:t>would</a:t>
            </a:r>
            <a:r>
              <a:rPr lang="it-IT" sz="2000" dirty="0"/>
              <a:t> </a:t>
            </a:r>
            <a:r>
              <a:rPr lang="it-IT" sz="2000" dirty="0" err="1"/>
              <a:t>affect</a:t>
            </a:r>
            <a:r>
              <a:rPr lang="it-IT" sz="2000" dirty="0"/>
              <a:t> the </a:t>
            </a:r>
            <a:r>
              <a:rPr lang="it-IT" sz="2000" dirty="0" err="1"/>
              <a:t>safety</a:t>
            </a:r>
            <a:r>
              <a:rPr lang="it-IT" sz="2000" dirty="0"/>
              <a:t> and </a:t>
            </a:r>
            <a:r>
              <a:rPr lang="it-IT" sz="2000" dirty="0" err="1"/>
              <a:t>efficiency</a:t>
            </a:r>
            <a:r>
              <a:rPr lang="it-IT" sz="2000" dirty="0"/>
              <a:t> of the </a:t>
            </a:r>
            <a:r>
              <a:rPr lang="it-IT" sz="2000" dirty="0" err="1"/>
              <a:t>payment</a:t>
            </a:r>
            <a:r>
              <a:rPr lang="it-IT" sz="2000" dirty="0"/>
              <a:t> </a:t>
            </a:r>
            <a:r>
              <a:rPr lang="it-IT" sz="2000" dirty="0" err="1"/>
              <a:t>system</a:t>
            </a:r>
            <a:r>
              <a:rPr lang="it-IT" sz="2000" dirty="0"/>
              <a:t>. </a:t>
            </a:r>
          </a:p>
          <a:p>
            <a:pPr marL="0" indent="0">
              <a:buNone/>
            </a:pPr>
            <a:r>
              <a:rPr lang="it-IT" sz="2000" dirty="0"/>
              <a:t>CBDC </a:t>
            </a:r>
            <a:r>
              <a:rPr lang="it-IT" sz="2000" dirty="0" err="1"/>
              <a:t>may</a:t>
            </a:r>
            <a:r>
              <a:rPr lang="it-IT" sz="2000" dirty="0"/>
              <a:t> be the </a:t>
            </a:r>
            <a:r>
              <a:rPr lang="it-IT" sz="2000" dirty="0" err="1"/>
              <a:t>answer</a:t>
            </a:r>
            <a:r>
              <a:rPr lang="it-IT" sz="2000" dirty="0"/>
              <a:t>. </a:t>
            </a:r>
            <a:r>
              <a:rPr lang="it-IT" sz="2000" dirty="0" err="1"/>
              <a:t>It</a:t>
            </a:r>
            <a:r>
              <a:rPr lang="it-IT" sz="2000" dirty="0"/>
              <a:t> </a:t>
            </a:r>
            <a:r>
              <a:rPr lang="it-IT" sz="2000" dirty="0" err="1"/>
              <a:t>should</a:t>
            </a:r>
            <a:r>
              <a:rPr lang="it-IT" sz="2000" dirty="0"/>
              <a:t> </a:t>
            </a:r>
            <a:r>
              <a:rPr lang="it-IT" sz="2000" dirty="0" err="1"/>
              <a:t>have</a:t>
            </a:r>
            <a:r>
              <a:rPr lang="it-IT" sz="2000" dirty="0"/>
              <a:t> </a:t>
            </a:r>
            <a:r>
              <a:rPr lang="it-IT" sz="2000" dirty="0" err="1"/>
              <a:t>features</a:t>
            </a:r>
            <a:r>
              <a:rPr lang="it-IT" sz="2000" dirty="0"/>
              <a:t> </a:t>
            </a:r>
            <a:r>
              <a:rPr lang="it-IT" sz="2000" dirty="0" err="1"/>
              <a:t>which</a:t>
            </a:r>
            <a:r>
              <a:rPr lang="it-IT" sz="2000" dirty="0"/>
              <a:t> are </a:t>
            </a:r>
            <a:r>
              <a:rPr lang="it-IT" sz="2000" dirty="0" err="1"/>
              <a:t>at</a:t>
            </a:r>
            <a:r>
              <a:rPr lang="it-IT" sz="2000" dirty="0"/>
              <a:t> the </a:t>
            </a:r>
            <a:r>
              <a:rPr lang="it-IT" sz="2000" dirty="0" err="1"/>
              <a:t>technological</a:t>
            </a:r>
            <a:r>
              <a:rPr lang="it-IT" sz="2000" dirty="0"/>
              <a:t> </a:t>
            </a:r>
            <a:r>
              <a:rPr lang="it-IT" sz="2000" dirty="0" err="1"/>
              <a:t>frontier</a:t>
            </a:r>
            <a:r>
              <a:rPr lang="it-IT" sz="2000" dirty="0"/>
              <a:t>. </a:t>
            </a:r>
            <a:r>
              <a:rPr lang="it-IT" sz="2000" dirty="0" err="1"/>
              <a:t>It</a:t>
            </a:r>
            <a:r>
              <a:rPr lang="it-IT" sz="2000" dirty="0"/>
              <a:t> </a:t>
            </a:r>
            <a:r>
              <a:rPr lang="it-IT" sz="2000" dirty="0" err="1"/>
              <a:t>should</a:t>
            </a:r>
            <a:r>
              <a:rPr lang="it-IT" sz="2000" dirty="0"/>
              <a:t> </a:t>
            </a:r>
            <a:r>
              <a:rPr lang="it-IT" sz="2000" dirty="0" err="1"/>
              <a:t>offer</a:t>
            </a:r>
            <a:r>
              <a:rPr lang="it-IT" sz="2000" dirty="0"/>
              <a:t> the </a:t>
            </a:r>
            <a:r>
              <a:rPr lang="it-IT" sz="2000" dirty="0" err="1"/>
              <a:t>basis</a:t>
            </a:r>
            <a:r>
              <a:rPr lang="it-IT" sz="2000" dirty="0"/>
              <a:t> for </a:t>
            </a:r>
            <a:r>
              <a:rPr lang="it-IT" sz="2000" dirty="0" err="1"/>
              <a:t>providing</a:t>
            </a:r>
            <a:r>
              <a:rPr lang="it-IT" sz="2000" dirty="0"/>
              <a:t> </a:t>
            </a:r>
            <a:r>
              <a:rPr lang="it-IT" sz="2000" dirty="0" err="1"/>
              <a:t>functionalities</a:t>
            </a:r>
            <a:r>
              <a:rPr lang="it-IT" sz="2000" dirty="0"/>
              <a:t> </a:t>
            </a:r>
            <a:r>
              <a:rPr lang="it-IT" sz="2000" dirty="0" err="1"/>
              <a:t>that</a:t>
            </a:r>
            <a:r>
              <a:rPr lang="it-IT" sz="2000" dirty="0"/>
              <a:t> are </a:t>
            </a:r>
            <a:r>
              <a:rPr lang="it-IT" sz="2000" dirty="0" err="1"/>
              <a:t>at</a:t>
            </a:r>
            <a:r>
              <a:rPr lang="it-IT" sz="2000" dirty="0"/>
              <a:t> </a:t>
            </a:r>
            <a:r>
              <a:rPr lang="it-IT" sz="2000" dirty="0" err="1"/>
              <a:t>least</a:t>
            </a:r>
            <a:r>
              <a:rPr lang="it-IT" sz="2000" dirty="0"/>
              <a:t> </a:t>
            </a:r>
            <a:r>
              <a:rPr lang="it-IT" sz="2000" dirty="0" err="1"/>
              <a:t>as</a:t>
            </a:r>
            <a:r>
              <a:rPr lang="it-IT" sz="2000" dirty="0"/>
              <a:t> </a:t>
            </a:r>
            <a:r>
              <a:rPr lang="it-IT" sz="2000" dirty="0" err="1"/>
              <a:t>attractive</a:t>
            </a:r>
            <a:r>
              <a:rPr lang="it-IT" sz="2000" dirty="0"/>
              <a:t> </a:t>
            </a:r>
            <a:r>
              <a:rPr lang="it-IT" sz="2000" dirty="0" err="1"/>
              <a:t>as</a:t>
            </a:r>
            <a:r>
              <a:rPr lang="it-IT" sz="2000" dirty="0"/>
              <a:t> </a:t>
            </a:r>
            <a:r>
              <a:rPr lang="it-IT" sz="2000" dirty="0" err="1"/>
              <a:t>those</a:t>
            </a:r>
            <a:r>
              <a:rPr lang="it-IT" sz="2000" dirty="0"/>
              <a:t> of the </a:t>
            </a:r>
            <a:r>
              <a:rPr lang="it-IT" sz="2000" dirty="0" err="1"/>
              <a:t>payment</a:t>
            </a:r>
            <a:r>
              <a:rPr lang="it-IT" sz="2000" dirty="0"/>
              <a:t> </a:t>
            </a:r>
            <a:r>
              <a:rPr lang="it-IT" sz="2000" dirty="0" err="1"/>
              <a:t>solutions</a:t>
            </a:r>
            <a:r>
              <a:rPr lang="it-IT" sz="2000" dirty="0"/>
              <a:t> </a:t>
            </a:r>
            <a:r>
              <a:rPr lang="it-IT" sz="2000" dirty="0" err="1"/>
              <a:t>available</a:t>
            </a:r>
            <a:r>
              <a:rPr lang="it-IT" sz="2000" dirty="0"/>
              <a:t> in </a:t>
            </a:r>
            <a:r>
              <a:rPr lang="it-IT" sz="2000" dirty="0" err="1"/>
              <a:t>foreign</a:t>
            </a:r>
            <a:r>
              <a:rPr lang="it-IT" sz="2000" dirty="0"/>
              <a:t> </a:t>
            </a:r>
            <a:r>
              <a:rPr lang="it-IT" sz="2000" dirty="0" err="1"/>
              <a:t>currencies</a:t>
            </a:r>
            <a:r>
              <a:rPr lang="it-IT" sz="2000" dirty="0"/>
              <a:t> or </a:t>
            </a:r>
            <a:r>
              <a:rPr lang="it-IT" sz="2000" dirty="0" err="1"/>
              <a:t>through</a:t>
            </a:r>
            <a:r>
              <a:rPr lang="it-IT" sz="2000" dirty="0"/>
              <a:t> </a:t>
            </a:r>
            <a:r>
              <a:rPr lang="it-IT" sz="2000" dirty="0" err="1"/>
              <a:t>unregulated</a:t>
            </a:r>
            <a:r>
              <a:rPr lang="it-IT" sz="2000" dirty="0"/>
              <a:t> </a:t>
            </a:r>
            <a:r>
              <a:rPr lang="it-IT" sz="2000" dirty="0" err="1"/>
              <a:t>entities</a:t>
            </a:r>
            <a:r>
              <a:rPr lang="it-IT" sz="2000" dirty="0"/>
              <a:t>.</a:t>
            </a:r>
          </a:p>
        </p:txBody>
      </p:sp>
    </p:spTree>
    <p:extLst>
      <p:ext uri="{BB962C8B-B14F-4D97-AF65-F5344CB8AC3E}">
        <p14:creationId xmlns:p14="http://schemas.microsoft.com/office/powerpoint/2010/main" val="227163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BDBFA-37F6-764B-919D-854F07D3A7F5}"/>
              </a:ext>
            </a:extLst>
          </p:cNvPr>
          <p:cNvSpPr>
            <a:spLocks noGrp="1"/>
          </p:cNvSpPr>
          <p:nvPr>
            <p:ph type="title"/>
          </p:nvPr>
        </p:nvSpPr>
        <p:spPr>
          <a:xfrm>
            <a:off x="0" y="0"/>
            <a:ext cx="9054790" cy="1325563"/>
          </a:xfrm>
        </p:spPr>
        <p:txBody>
          <a:bodyPr>
            <a:normAutofit/>
          </a:bodyPr>
          <a:lstStyle/>
          <a:p>
            <a:r>
              <a:rPr lang="it-IT" sz="4200" dirty="0"/>
              <a:t>4. A way to go (consumer </a:t>
            </a:r>
            <a:r>
              <a:rPr lang="it-IT" sz="4200" dirty="0" err="1"/>
              <a:t>perspective</a:t>
            </a:r>
            <a:r>
              <a:rPr lang="it-IT" sz="4200" dirty="0"/>
              <a:t>), </a:t>
            </a:r>
            <a:r>
              <a:rPr lang="it-IT" sz="4200" dirty="0" err="1"/>
              <a:t>see</a:t>
            </a:r>
            <a:r>
              <a:rPr lang="it-IT" sz="4200" dirty="0"/>
              <a:t> Auer (2020)</a:t>
            </a:r>
          </a:p>
        </p:txBody>
      </p:sp>
      <p:pic>
        <p:nvPicPr>
          <p:cNvPr id="4" name="Segnaposto contenuto 3">
            <a:extLst>
              <a:ext uri="{FF2B5EF4-FFF2-40B4-BE49-F238E27FC236}">
                <a16:creationId xmlns:a16="http://schemas.microsoft.com/office/drawing/2014/main" id="{CA094238-0F77-364E-A288-F36155323A48}"/>
              </a:ext>
            </a:extLst>
          </p:cNvPr>
          <p:cNvPicPr>
            <a:picLocks noGrp="1" noChangeAspect="1"/>
          </p:cNvPicPr>
          <p:nvPr>
            <p:ph idx="1"/>
          </p:nvPr>
        </p:nvPicPr>
        <p:blipFill>
          <a:blip r:embed="rId2"/>
          <a:stretch>
            <a:fillRect/>
          </a:stretch>
        </p:blipFill>
        <p:spPr>
          <a:xfrm>
            <a:off x="624467" y="1246558"/>
            <a:ext cx="7906215" cy="5611442"/>
          </a:xfrm>
          <a:prstGeom prst="rect">
            <a:avLst/>
          </a:prstGeom>
        </p:spPr>
      </p:pic>
    </p:spTree>
    <p:extLst>
      <p:ext uri="{BB962C8B-B14F-4D97-AF65-F5344CB8AC3E}">
        <p14:creationId xmlns:p14="http://schemas.microsoft.com/office/powerpoint/2010/main" val="617987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91D3E-91FA-F941-B6B2-82D83D535EA9}"/>
              </a:ext>
            </a:extLst>
          </p:cNvPr>
          <p:cNvSpPr>
            <a:spLocks noGrp="1"/>
          </p:cNvSpPr>
          <p:nvPr>
            <p:ph type="title"/>
          </p:nvPr>
        </p:nvSpPr>
        <p:spPr/>
        <p:txBody>
          <a:bodyPr/>
          <a:lstStyle/>
          <a:p>
            <a:r>
              <a:rPr lang="it-IT" dirty="0"/>
              <a:t>a. Cash </a:t>
            </a:r>
            <a:r>
              <a:rPr lang="it-IT" dirty="0" err="1"/>
              <a:t>like-payment</a:t>
            </a:r>
            <a:r>
              <a:rPr lang="it-IT" dirty="0"/>
              <a:t> </a:t>
            </a:r>
            <a:r>
              <a:rPr lang="it-IT" dirty="0" err="1"/>
              <a:t>system</a:t>
            </a:r>
            <a:br>
              <a:rPr lang="it-IT" dirty="0"/>
            </a:br>
            <a:r>
              <a:rPr lang="it-IT" dirty="0"/>
              <a:t>b. </a:t>
            </a:r>
            <a:r>
              <a:rPr lang="it-IT" dirty="0" err="1"/>
              <a:t>Convenience</a:t>
            </a:r>
            <a:r>
              <a:rPr lang="it-IT" dirty="0"/>
              <a:t> to use</a:t>
            </a:r>
          </a:p>
        </p:txBody>
      </p:sp>
      <p:sp>
        <p:nvSpPr>
          <p:cNvPr id="3" name="Segnaposto contenuto 2">
            <a:extLst>
              <a:ext uri="{FF2B5EF4-FFF2-40B4-BE49-F238E27FC236}">
                <a16:creationId xmlns:a16="http://schemas.microsoft.com/office/drawing/2014/main" id="{88770C24-6AA3-C945-AB5A-F8603F4CD353}"/>
              </a:ext>
            </a:extLst>
          </p:cNvPr>
          <p:cNvSpPr>
            <a:spLocks noGrp="1"/>
          </p:cNvSpPr>
          <p:nvPr>
            <p:ph idx="1"/>
          </p:nvPr>
        </p:nvSpPr>
        <p:spPr>
          <a:xfrm>
            <a:off x="628650" y="1690688"/>
            <a:ext cx="7886700" cy="4881561"/>
          </a:xfrm>
        </p:spPr>
        <p:txBody>
          <a:bodyPr>
            <a:normAutofit fontScale="70000" lnSpcReduction="20000"/>
          </a:bodyPr>
          <a:lstStyle/>
          <a:p>
            <a:pPr marL="0" indent="0">
              <a:buNone/>
            </a:pPr>
            <a:r>
              <a:rPr lang="it-IT" sz="3000" dirty="0"/>
              <a:t>Cash-</a:t>
            </a:r>
            <a:r>
              <a:rPr lang="it-IT" sz="3000" dirty="0" err="1"/>
              <a:t>like</a:t>
            </a:r>
            <a:r>
              <a:rPr lang="it-IT" sz="3000" dirty="0"/>
              <a:t> peer-to-peer </a:t>
            </a:r>
            <a:r>
              <a:rPr lang="it-IT" sz="3000" dirty="0" err="1"/>
              <a:t>usability</a:t>
            </a:r>
            <a:r>
              <a:rPr lang="it-IT" sz="3000" dirty="0"/>
              <a:t>: </a:t>
            </a:r>
            <a:r>
              <a:rPr lang="it-IT" sz="3000" dirty="0" err="1"/>
              <a:t>convenient</a:t>
            </a:r>
            <a:r>
              <a:rPr lang="it-IT" sz="3000" dirty="0"/>
              <a:t> real-time </a:t>
            </a:r>
            <a:r>
              <a:rPr lang="it-IT" sz="3000" dirty="0" err="1"/>
              <a:t>payments</a:t>
            </a:r>
            <a:r>
              <a:rPr lang="it-IT" sz="3000" dirty="0"/>
              <a:t>, </a:t>
            </a:r>
            <a:r>
              <a:rPr lang="it-IT" sz="3000" dirty="0" err="1"/>
              <a:t>payments</a:t>
            </a:r>
            <a:r>
              <a:rPr lang="it-IT" sz="3000" dirty="0"/>
              <a:t> security, privacy, wide </a:t>
            </a:r>
            <a:r>
              <a:rPr lang="it-IT" sz="3000" dirty="0" err="1"/>
              <a:t>accessibility</a:t>
            </a:r>
            <a:r>
              <a:rPr lang="it-IT" sz="3000" dirty="0"/>
              <a:t> and </a:t>
            </a:r>
            <a:r>
              <a:rPr lang="it-IT" sz="3000" dirty="0" err="1"/>
              <a:t>ease</a:t>
            </a:r>
            <a:r>
              <a:rPr lang="it-IT" sz="3000" dirty="0"/>
              <a:t> of use in cross-</a:t>
            </a:r>
            <a:r>
              <a:rPr lang="it-IT" sz="3000" dirty="0" err="1"/>
              <a:t>border</a:t>
            </a:r>
            <a:r>
              <a:rPr lang="it-IT" sz="3000" dirty="0"/>
              <a:t> </a:t>
            </a:r>
            <a:r>
              <a:rPr lang="it-IT" sz="3000" dirty="0" err="1"/>
              <a:t>payments</a:t>
            </a:r>
            <a:r>
              <a:rPr lang="it-IT" sz="3000" dirty="0"/>
              <a:t>, </a:t>
            </a:r>
            <a:r>
              <a:rPr lang="it-IT" sz="3000" dirty="0" err="1"/>
              <a:t>transferable</a:t>
            </a:r>
            <a:r>
              <a:rPr lang="it-IT" sz="3000" dirty="0"/>
              <a:t> in peer-to-peer </a:t>
            </a:r>
            <a:r>
              <a:rPr lang="it-IT" sz="3000" dirty="0" err="1"/>
              <a:t>settings</a:t>
            </a:r>
            <a:r>
              <a:rPr lang="it-IT" sz="3000" dirty="0"/>
              <a:t>, off-line </a:t>
            </a:r>
            <a:r>
              <a:rPr lang="it-IT" sz="3000" dirty="0" err="1"/>
              <a:t>payments</a:t>
            </a:r>
            <a:r>
              <a:rPr lang="it-IT" sz="3000" dirty="0"/>
              <a:t>. </a:t>
            </a:r>
          </a:p>
          <a:p>
            <a:pPr marL="0" indent="0">
              <a:buNone/>
            </a:pPr>
            <a:r>
              <a:rPr lang="it-IT" sz="3000" dirty="0"/>
              <a:t>Flight to cash: </a:t>
            </a:r>
            <a:r>
              <a:rPr lang="it-IT" sz="3000" dirty="0" err="1"/>
              <a:t>if</a:t>
            </a:r>
            <a:r>
              <a:rPr lang="it-IT" sz="3000" dirty="0"/>
              <a:t> an </a:t>
            </a:r>
            <a:r>
              <a:rPr lang="it-IT" sz="3000" dirty="0" err="1"/>
              <a:t>episode</a:t>
            </a:r>
            <a:r>
              <a:rPr lang="it-IT" sz="3000" dirty="0"/>
              <a:t> of </a:t>
            </a:r>
            <a:r>
              <a:rPr lang="it-IT" sz="3000" dirty="0" err="1"/>
              <a:t>financial</a:t>
            </a:r>
            <a:r>
              <a:rPr lang="it-IT" sz="3000" dirty="0"/>
              <a:t> </a:t>
            </a:r>
            <a:r>
              <a:rPr lang="it-IT" sz="3000" dirty="0" err="1"/>
              <a:t>turmoil</a:t>
            </a:r>
            <a:r>
              <a:rPr lang="it-IT" sz="3000" dirty="0"/>
              <a:t> </a:t>
            </a:r>
            <a:r>
              <a:rPr lang="it-IT" sz="3000" dirty="0" err="1"/>
              <a:t>were</a:t>
            </a:r>
            <a:r>
              <a:rPr lang="it-IT" sz="3000" dirty="0"/>
              <a:t> to </a:t>
            </a:r>
            <a:r>
              <a:rPr lang="it-IT" sz="3000" dirty="0" err="1"/>
              <a:t>threaten</a:t>
            </a:r>
            <a:r>
              <a:rPr lang="it-IT" sz="3000" dirty="0"/>
              <a:t>, consumers </a:t>
            </a:r>
            <a:r>
              <a:rPr lang="it-IT" sz="3000" dirty="0" err="1"/>
              <a:t>could</a:t>
            </a:r>
            <a:r>
              <a:rPr lang="it-IT" sz="3000" dirty="0"/>
              <a:t> </a:t>
            </a:r>
            <a:r>
              <a:rPr lang="it-IT" sz="3000" dirty="0" err="1"/>
              <a:t>shift</a:t>
            </a:r>
            <a:r>
              <a:rPr lang="it-IT" sz="3000" dirty="0"/>
              <a:t> </a:t>
            </a:r>
            <a:r>
              <a:rPr lang="it-IT" sz="3000" dirty="0" err="1"/>
              <a:t>their</a:t>
            </a:r>
            <a:r>
              <a:rPr lang="it-IT" sz="3000" dirty="0"/>
              <a:t> </a:t>
            </a:r>
            <a:r>
              <a:rPr lang="it-IT" sz="3000" dirty="0" err="1"/>
              <a:t>electronic</a:t>
            </a:r>
            <a:r>
              <a:rPr lang="it-IT" sz="3000" dirty="0"/>
              <a:t> </a:t>
            </a:r>
            <a:r>
              <a:rPr lang="it-IT" sz="3000" dirty="0" err="1"/>
              <a:t>money</a:t>
            </a:r>
            <a:r>
              <a:rPr lang="it-IT" sz="3000" dirty="0"/>
              <a:t> </a:t>
            </a:r>
            <a:r>
              <a:rPr lang="it-IT" sz="3000" dirty="0" err="1"/>
              <a:t>holdings</a:t>
            </a:r>
            <a:r>
              <a:rPr lang="it-IT" sz="3000" dirty="0"/>
              <a:t> </a:t>
            </a:r>
            <a:r>
              <a:rPr lang="it-IT" sz="3000" dirty="0" err="1"/>
              <a:t>into</a:t>
            </a:r>
            <a:r>
              <a:rPr lang="it-IT" sz="3000" dirty="0"/>
              <a:t> cash. </a:t>
            </a:r>
            <a:r>
              <a:rPr lang="it-IT" sz="3000" dirty="0" err="1"/>
              <a:t>Problem</a:t>
            </a:r>
            <a:r>
              <a:rPr lang="it-IT" sz="3000" dirty="0"/>
              <a:t> </a:t>
            </a:r>
            <a:r>
              <a:rPr lang="it-IT" sz="3000" dirty="0" err="1"/>
              <a:t>if</a:t>
            </a:r>
            <a:r>
              <a:rPr lang="it-IT" sz="3000" dirty="0"/>
              <a:t>, in the future, cash </a:t>
            </a:r>
            <a:r>
              <a:rPr lang="it-IT" sz="3000" dirty="0" err="1"/>
              <a:t>were</a:t>
            </a:r>
            <a:r>
              <a:rPr lang="it-IT" sz="3000" dirty="0"/>
              <a:t> no </a:t>
            </a:r>
            <a:r>
              <a:rPr lang="it-IT" sz="3000" dirty="0" err="1"/>
              <a:t>longer</a:t>
            </a:r>
            <a:r>
              <a:rPr lang="it-IT" sz="3000" dirty="0"/>
              <a:t> </a:t>
            </a:r>
            <a:r>
              <a:rPr lang="it-IT" sz="3000" dirty="0" err="1"/>
              <a:t>generally</a:t>
            </a:r>
            <a:r>
              <a:rPr lang="it-IT" sz="3000" dirty="0"/>
              <a:t> </a:t>
            </a:r>
            <a:r>
              <a:rPr lang="it-IT" sz="3000" dirty="0" err="1"/>
              <a:t>accepted</a:t>
            </a:r>
            <a:r>
              <a:rPr lang="it-IT" sz="3000" dirty="0"/>
              <a:t>. </a:t>
            </a:r>
            <a:r>
              <a:rPr lang="it-IT" sz="3000" dirty="0" err="1"/>
              <a:t>Disruption</a:t>
            </a:r>
            <a:r>
              <a:rPr lang="it-IT" sz="3000" dirty="0"/>
              <a:t> </a:t>
            </a:r>
            <a:r>
              <a:rPr lang="it-IT" sz="3000" dirty="0" err="1"/>
              <a:t>ofbusiness</a:t>
            </a:r>
            <a:r>
              <a:rPr lang="it-IT" sz="3000" dirty="0"/>
              <a:t> and </a:t>
            </a:r>
            <a:r>
              <a:rPr lang="it-IT" sz="3000" dirty="0" err="1"/>
              <a:t>retail</a:t>
            </a:r>
            <a:r>
              <a:rPr lang="it-IT" sz="3000" dirty="0"/>
              <a:t> </a:t>
            </a:r>
            <a:r>
              <a:rPr lang="it-IT" sz="3000" dirty="0" err="1"/>
              <a:t>transactions</a:t>
            </a:r>
            <a:r>
              <a:rPr lang="it-IT" sz="3000" dirty="0"/>
              <a:t>. </a:t>
            </a:r>
          </a:p>
          <a:p>
            <a:pPr marL="0" indent="0">
              <a:buNone/>
            </a:pPr>
            <a:r>
              <a:rPr lang="it-IT" sz="3000" dirty="0"/>
              <a:t>Consumers are </a:t>
            </a:r>
            <a:r>
              <a:rPr lang="it-IT" sz="3000" dirty="0" err="1"/>
              <a:t>unlikely</a:t>
            </a:r>
            <a:r>
              <a:rPr lang="it-IT" sz="3000" dirty="0"/>
              <a:t> to </a:t>
            </a:r>
            <a:r>
              <a:rPr lang="it-IT" sz="3000" dirty="0" err="1"/>
              <a:t>adopt</a:t>
            </a:r>
            <a:r>
              <a:rPr lang="it-IT" sz="3000" dirty="0"/>
              <a:t> a CBDC </a:t>
            </a:r>
            <a:r>
              <a:rPr lang="it-IT" sz="3000" dirty="0" err="1"/>
              <a:t>if</a:t>
            </a:r>
            <a:r>
              <a:rPr lang="it-IT" sz="3000" dirty="0"/>
              <a:t> </a:t>
            </a:r>
            <a:r>
              <a:rPr lang="it-IT" sz="3000" dirty="0" err="1"/>
              <a:t>it</a:t>
            </a:r>
            <a:r>
              <a:rPr lang="it-IT" sz="3000" dirty="0"/>
              <a:t> </a:t>
            </a:r>
            <a:r>
              <a:rPr lang="it-IT" sz="3000" dirty="0" err="1"/>
              <a:t>is</a:t>
            </a:r>
            <a:r>
              <a:rPr lang="it-IT" sz="3000" dirty="0"/>
              <a:t> </a:t>
            </a:r>
            <a:r>
              <a:rPr lang="it-IT" sz="3000" dirty="0" err="1"/>
              <a:t>less</a:t>
            </a:r>
            <a:r>
              <a:rPr lang="it-IT" sz="3000" dirty="0"/>
              <a:t> </a:t>
            </a:r>
            <a:r>
              <a:rPr lang="it-IT" sz="3000" dirty="0" err="1"/>
              <a:t>convenient</a:t>
            </a:r>
            <a:r>
              <a:rPr lang="it-IT" sz="3000" dirty="0"/>
              <a:t> to use </a:t>
            </a:r>
            <a:r>
              <a:rPr lang="it-IT" sz="3000" dirty="0" err="1"/>
              <a:t>than</a:t>
            </a:r>
            <a:r>
              <a:rPr lang="it-IT" sz="3000" dirty="0"/>
              <a:t> </a:t>
            </a:r>
            <a:r>
              <a:rPr lang="it-IT" sz="3000" dirty="0" err="1"/>
              <a:t>today’s</a:t>
            </a:r>
            <a:r>
              <a:rPr lang="it-IT" sz="3000" dirty="0"/>
              <a:t> </a:t>
            </a:r>
            <a:r>
              <a:rPr lang="it-IT" sz="3000" dirty="0" err="1"/>
              <a:t>electronic</a:t>
            </a:r>
            <a:r>
              <a:rPr lang="it-IT" sz="3000" dirty="0"/>
              <a:t> </a:t>
            </a:r>
            <a:r>
              <a:rPr lang="it-IT" sz="3000" dirty="0" err="1"/>
              <a:t>payments</a:t>
            </a:r>
            <a:r>
              <a:rPr lang="it-IT" sz="3000" dirty="0"/>
              <a:t>/cash. </a:t>
            </a:r>
          </a:p>
          <a:p>
            <a:pPr marL="0" indent="0">
              <a:buNone/>
            </a:pPr>
            <a:r>
              <a:rPr lang="it-IT" sz="3000" dirty="0" err="1"/>
              <a:t>Banks</a:t>
            </a:r>
            <a:r>
              <a:rPr lang="it-IT" sz="3000" dirty="0"/>
              <a:t> and </a:t>
            </a:r>
            <a:r>
              <a:rPr lang="it-IT" sz="3000" dirty="0" err="1"/>
              <a:t>payment</a:t>
            </a:r>
            <a:r>
              <a:rPr lang="it-IT" sz="3000" dirty="0"/>
              <a:t> service providers </a:t>
            </a:r>
            <a:r>
              <a:rPr lang="it-IT" sz="3000" dirty="0" err="1"/>
              <a:t>run</a:t>
            </a:r>
            <a:r>
              <a:rPr lang="it-IT" sz="3000" dirty="0"/>
              <a:t> sophisticated </a:t>
            </a:r>
            <a:r>
              <a:rPr lang="it-IT" sz="3000" dirty="0" err="1"/>
              <a:t>infrastructures</a:t>
            </a:r>
            <a:r>
              <a:rPr lang="it-IT" sz="3000" dirty="0"/>
              <a:t> </a:t>
            </a:r>
            <a:r>
              <a:rPr lang="it-IT" sz="3000" dirty="0" err="1"/>
              <a:t>that</a:t>
            </a:r>
            <a:r>
              <a:rPr lang="it-IT" sz="3000" dirty="0"/>
              <a:t> can </a:t>
            </a:r>
            <a:r>
              <a:rPr lang="it-IT" sz="3000" dirty="0" err="1"/>
              <a:t>handle</a:t>
            </a:r>
            <a:r>
              <a:rPr lang="it-IT" sz="3000" dirty="0"/>
              <a:t> </a:t>
            </a:r>
            <a:r>
              <a:rPr lang="it-IT" sz="3000" dirty="0" err="1"/>
              <a:t>peak</a:t>
            </a:r>
            <a:r>
              <a:rPr lang="it-IT" sz="3000" dirty="0"/>
              <a:t> </a:t>
            </a:r>
            <a:r>
              <a:rPr lang="it-IT" sz="3000" dirty="0" err="1"/>
              <a:t>demand</a:t>
            </a:r>
            <a:r>
              <a:rPr lang="it-IT" sz="3000" dirty="0"/>
              <a:t> and help to </a:t>
            </a:r>
            <a:r>
              <a:rPr lang="it-IT" sz="3000" dirty="0" err="1"/>
              <a:t>smooth</a:t>
            </a:r>
            <a:r>
              <a:rPr lang="it-IT" sz="3000" dirty="0"/>
              <a:t> the flow of </a:t>
            </a:r>
            <a:r>
              <a:rPr lang="it-IT" sz="3000" dirty="0" err="1"/>
              <a:t>payments</a:t>
            </a:r>
            <a:r>
              <a:rPr lang="it-IT" sz="3000" dirty="0"/>
              <a:t> by </a:t>
            </a:r>
            <a:r>
              <a:rPr lang="it-IT" sz="3000" dirty="0" err="1"/>
              <a:t>taking</a:t>
            </a:r>
            <a:r>
              <a:rPr lang="it-IT" sz="3000" dirty="0"/>
              <a:t> on </a:t>
            </a:r>
            <a:r>
              <a:rPr lang="it-IT" sz="3000" dirty="0" err="1"/>
              <a:t>risk</a:t>
            </a:r>
            <a:r>
              <a:rPr lang="it-IT" sz="3000" dirty="0"/>
              <a:t>, for </a:t>
            </a:r>
            <a:r>
              <a:rPr lang="it-IT" sz="3000" dirty="0" err="1"/>
              <a:t>example</a:t>
            </a:r>
            <a:r>
              <a:rPr lang="it-IT" sz="3000" dirty="0"/>
              <a:t> </a:t>
            </a:r>
            <a:r>
              <a:rPr lang="it-IT" sz="3000" dirty="0" err="1"/>
              <a:t>during</a:t>
            </a:r>
            <a:r>
              <a:rPr lang="it-IT" sz="3000" dirty="0"/>
              <a:t> </a:t>
            </a:r>
            <a:r>
              <a:rPr lang="it-IT" sz="3000" dirty="0" err="1"/>
              <a:t>connectivity</a:t>
            </a:r>
            <a:r>
              <a:rPr lang="it-IT" sz="3000" dirty="0"/>
              <a:t> breaks or offline </a:t>
            </a:r>
            <a:r>
              <a:rPr lang="it-IT" sz="3000" dirty="0" err="1"/>
              <a:t>payments</a:t>
            </a:r>
            <a:r>
              <a:rPr lang="it-IT" sz="3000" dirty="0"/>
              <a:t>. </a:t>
            </a:r>
          </a:p>
          <a:p>
            <a:pPr marL="0" indent="0">
              <a:buNone/>
            </a:pPr>
            <a:r>
              <a:rPr lang="it-IT" sz="3000" dirty="0" err="1"/>
              <a:t>Key</a:t>
            </a:r>
            <a:r>
              <a:rPr lang="it-IT" sz="3000" dirty="0"/>
              <a:t> </a:t>
            </a:r>
            <a:r>
              <a:rPr lang="it-IT" sz="3000" dirty="0" err="1"/>
              <a:t>issue</a:t>
            </a:r>
            <a:r>
              <a:rPr lang="it-IT" sz="3000" dirty="0"/>
              <a:t> in the </a:t>
            </a:r>
            <a:r>
              <a:rPr lang="it-IT" sz="3000" dirty="0" err="1"/>
              <a:t>definition</a:t>
            </a:r>
            <a:r>
              <a:rPr lang="it-IT" sz="3000" dirty="0"/>
              <a:t> of the </a:t>
            </a:r>
            <a:r>
              <a:rPr lang="it-IT" sz="3000" dirty="0" err="1"/>
              <a:t>architecture</a:t>
            </a:r>
            <a:r>
              <a:rPr lang="it-IT" sz="3000" dirty="0"/>
              <a:t>: </a:t>
            </a:r>
            <a:r>
              <a:rPr lang="it-IT" sz="3000" dirty="0" err="1"/>
              <a:t>consumer’s</a:t>
            </a:r>
            <a:r>
              <a:rPr lang="it-IT" sz="3000" dirty="0"/>
              <a:t> </a:t>
            </a:r>
            <a:r>
              <a:rPr lang="it-IT" sz="3000" dirty="0" err="1"/>
              <a:t>demand</a:t>
            </a:r>
            <a:r>
              <a:rPr lang="it-IT" sz="3000" dirty="0"/>
              <a:t> for a cash-</a:t>
            </a:r>
            <a:r>
              <a:rPr lang="it-IT" sz="3000" dirty="0" err="1"/>
              <a:t>like</a:t>
            </a:r>
            <a:r>
              <a:rPr lang="it-IT" sz="3000" dirty="0"/>
              <a:t> </a:t>
            </a:r>
            <a:r>
              <a:rPr lang="it-IT" sz="3000" dirty="0" err="1"/>
              <a:t>claim</a:t>
            </a:r>
            <a:r>
              <a:rPr lang="it-IT" sz="3000" dirty="0"/>
              <a:t> on the </a:t>
            </a:r>
            <a:r>
              <a:rPr lang="it-IT" sz="3000" dirty="0" err="1"/>
              <a:t>central</a:t>
            </a:r>
            <a:r>
              <a:rPr lang="it-IT" sz="3000" dirty="0"/>
              <a:t> </a:t>
            </a:r>
            <a:r>
              <a:rPr lang="it-IT" sz="3000" dirty="0" err="1"/>
              <a:t>bank</a:t>
            </a:r>
            <a:r>
              <a:rPr lang="it-IT" sz="3000" dirty="0"/>
              <a:t> with the </a:t>
            </a:r>
            <a:r>
              <a:rPr lang="it-IT" sz="3000" dirty="0" err="1"/>
              <a:t>convenience</a:t>
            </a:r>
            <a:r>
              <a:rPr lang="it-IT" sz="3000" dirty="0"/>
              <a:t>/</a:t>
            </a:r>
            <a:r>
              <a:rPr lang="it-IT" sz="3000" dirty="0" err="1"/>
              <a:t>efficiency</a:t>
            </a:r>
            <a:r>
              <a:rPr lang="it-IT" sz="3000" dirty="0"/>
              <a:t> </a:t>
            </a:r>
            <a:r>
              <a:rPr lang="it-IT" sz="3000" dirty="0" err="1"/>
              <a:t>that</a:t>
            </a:r>
            <a:r>
              <a:rPr lang="it-IT" sz="3000" dirty="0"/>
              <a:t> </a:t>
            </a:r>
            <a:r>
              <a:rPr lang="it-IT" sz="3000" dirty="0" err="1"/>
              <a:t>intermediaries</a:t>
            </a:r>
            <a:r>
              <a:rPr lang="it-IT" sz="3000" dirty="0"/>
              <a:t> </a:t>
            </a:r>
            <a:r>
              <a:rPr lang="it-IT" sz="3000" dirty="0" err="1"/>
              <a:t>confer</a:t>
            </a:r>
            <a:r>
              <a:rPr lang="it-IT" sz="3000" dirty="0"/>
              <a:t> on the </a:t>
            </a:r>
            <a:r>
              <a:rPr lang="it-IT" sz="3000" dirty="0" err="1"/>
              <a:t>payment</a:t>
            </a:r>
            <a:r>
              <a:rPr lang="it-IT" sz="3000" dirty="0"/>
              <a:t> </a:t>
            </a:r>
            <a:r>
              <a:rPr lang="it-IT" sz="3000" dirty="0" err="1"/>
              <a:t>system</a:t>
            </a:r>
            <a:r>
              <a:rPr lang="it-IT" sz="3000" dirty="0"/>
              <a:t>. </a:t>
            </a:r>
          </a:p>
          <a:p>
            <a:endParaRPr lang="it-IT" dirty="0"/>
          </a:p>
        </p:txBody>
      </p:sp>
    </p:spTree>
    <p:extLst>
      <p:ext uri="{BB962C8B-B14F-4D97-AF65-F5344CB8AC3E}">
        <p14:creationId xmlns:p14="http://schemas.microsoft.com/office/powerpoint/2010/main" val="358674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62B149-0399-0246-BB33-1290AE6BA0B1}"/>
              </a:ext>
            </a:extLst>
          </p:cNvPr>
          <p:cNvSpPr>
            <a:spLocks noGrp="1"/>
          </p:cNvSpPr>
          <p:nvPr>
            <p:ph type="title"/>
          </p:nvPr>
        </p:nvSpPr>
        <p:spPr>
          <a:xfrm>
            <a:off x="457200" y="0"/>
            <a:ext cx="7886700" cy="1325563"/>
          </a:xfrm>
        </p:spPr>
        <p:txBody>
          <a:bodyPr/>
          <a:lstStyle/>
          <a:p>
            <a:r>
              <a:rPr lang="it-IT" dirty="0"/>
              <a:t>1. </a:t>
            </a:r>
            <a:r>
              <a:rPr lang="it-IT" dirty="0" err="1"/>
              <a:t>Main</a:t>
            </a:r>
            <a:r>
              <a:rPr lang="it-IT" dirty="0"/>
              <a:t> </a:t>
            </a:r>
            <a:r>
              <a:rPr lang="it-IT" dirty="0" err="1"/>
              <a:t>points</a:t>
            </a:r>
            <a:r>
              <a:rPr lang="it-IT" dirty="0"/>
              <a:t> of CBDC</a:t>
            </a:r>
          </a:p>
        </p:txBody>
      </p:sp>
      <p:sp>
        <p:nvSpPr>
          <p:cNvPr id="3" name="Segnaposto contenuto 2">
            <a:extLst>
              <a:ext uri="{FF2B5EF4-FFF2-40B4-BE49-F238E27FC236}">
                <a16:creationId xmlns:a16="http://schemas.microsoft.com/office/drawing/2014/main" id="{EEAB4DBE-FEB9-7E4A-95E0-8F94863781CD}"/>
              </a:ext>
            </a:extLst>
          </p:cNvPr>
          <p:cNvSpPr>
            <a:spLocks noGrp="1"/>
          </p:cNvSpPr>
          <p:nvPr>
            <p:ph idx="1"/>
          </p:nvPr>
        </p:nvSpPr>
        <p:spPr>
          <a:xfrm>
            <a:off x="0" y="1037063"/>
            <a:ext cx="9143999" cy="5441796"/>
          </a:xfrm>
        </p:spPr>
        <p:txBody>
          <a:bodyPr>
            <a:noAutofit/>
          </a:bodyPr>
          <a:lstStyle/>
          <a:p>
            <a:pPr marL="0" indent="0">
              <a:buNone/>
            </a:pPr>
            <a:r>
              <a:rPr lang="it-IT" sz="2000" dirty="0"/>
              <a:t>Central </a:t>
            </a:r>
            <a:r>
              <a:rPr lang="it-IT" sz="2000" dirty="0" err="1"/>
              <a:t>Bank</a:t>
            </a:r>
            <a:r>
              <a:rPr lang="it-IT" sz="2000" dirty="0"/>
              <a:t> Digital </a:t>
            </a:r>
            <a:r>
              <a:rPr lang="it-IT" sz="2000" dirty="0" err="1"/>
              <a:t>Currency</a:t>
            </a:r>
            <a:r>
              <a:rPr lang="it-IT" sz="2000" dirty="0"/>
              <a:t>: </a:t>
            </a:r>
            <a:r>
              <a:rPr lang="it-IT" sz="2000" dirty="0" err="1"/>
              <a:t>central</a:t>
            </a:r>
            <a:r>
              <a:rPr lang="it-IT" sz="2000" dirty="0"/>
              <a:t> </a:t>
            </a:r>
            <a:r>
              <a:rPr lang="it-IT" sz="2000" dirty="0" err="1"/>
              <a:t>bank</a:t>
            </a:r>
            <a:r>
              <a:rPr lang="it-IT" sz="2000" dirty="0"/>
              <a:t> </a:t>
            </a:r>
            <a:r>
              <a:rPr lang="it-IT" sz="2000" dirty="0" err="1"/>
              <a:t>money</a:t>
            </a:r>
            <a:r>
              <a:rPr lang="it-IT" sz="2000" dirty="0"/>
              <a:t> </a:t>
            </a:r>
            <a:r>
              <a:rPr lang="it-IT" sz="2000" dirty="0" err="1"/>
              <a:t>handled</a:t>
            </a:r>
            <a:r>
              <a:rPr lang="it-IT" sz="2000" dirty="0"/>
              <a:t> </a:t>
            </a:r>
            <a:r>
              <a:rPr lang="it-IT" sz="2000" dirty="0" err="1"/>
              <a:t>through</a:t>
            </a:r>
            <a:r>
              <a:rPr lang="it-IT" sz="2000" dirty="0"/>
              <a:t> </a:t>
            </a:r>
            <a:r>
              <a:rPr lang="it-IT" sz="2000" dirty="0" err="1"/>
              <a:t>electronic</a:t>
            </a:r>
            <a:r>
              <a:rPr lang="it-IT" sz="2000" dirty="0"/>
              <a:t> </a:t>
            </a:r>
            <a:r>
              <a:rPr lang="it-IT" sz="2000" dirty="0" err="1"/>
              <a:t>means</a:t>
            </a:r>
            <a:r>
              <a:rPr lang="it-IT" sz="2000" dirty="0"/>
              <a:t> and </a:t>
            </a:r>
            <a:r>
              <a:rPr lang="it-IT" sz="2000" dirty="0" err="1"/>
              <a:t>accessible</a:t>
            </a:r>
            <a:r>
              <a:rPr lang="it-IT" sz="2000" dirty="0"/>
              <a:t> to the </a:t>
            </a:r>
            <a:r>
              <a:rPr lang="it-IT" sz="2000" dirty="0" err="1"/>
              <a:t>broad</a:t>
            </a:r>
            <a:r>
              <a:rPr lang="it-IT" sz="2000" dirty="0"/>
              <a:t> public. </a:t>
            </a:r>
            <a:r>
              <a:rPr lang="it-IT" sz="2000" dirty="0" err="1"/>
              <a:t>Liability</a:t>
            </a:r>
            <a:r>
              <a:rPr lang="it-IT" sz="2000" dirty="0"/>
              <a:t> for the Central </a:t>
            </a:r>
            <a:r>
              <a:rPr lang="it-IT" sz="2000" dirty="0" err="1"/>
              <a:t>Bank</a:t>
            </a:r>
            <a:r>
              <a:rPr lang="it-IT" sz="2000" dirty="0"/>
              <a:t>.</a:t>
            </a:r>
          </a:p>
          <a:p>
            <a:pPr marL="0" indent="0">
              <a:buNone/>
            </a:pPr>
            <a:r>
              <a:rPr lang="it-IT" sz="2000" dirty="0"/>
              <a:t>CBDC </a:t>
            </a:r>
            <a:r>
              <a:rPr lang="it-IT" sz="2000" dirty="0" err="1"/>
              <a:t>is</a:t>
            </a:r>
            <a:r>
              <a:rPr lang="it-IT" sz="2000" dirty="0"/>
              <a:t> a </a:t>
            </a:r>
            <a:r>
              <a:rPr lang="it-IT" sz="2000" dirty="0" err="1"/>
              <a:t>third</a:t>
            </a:r>
            <a:r>
              <a:rPr lang="it-IT" sz="2000" dirty="0"/>
              <a:t> </a:t>
            </a:r>
            <a:r>
              <a:rPr lang="it-IT" sz="2000" dirty="0" err="1"/>
              <a:t>form</a:t>
            </a:r>
            <a:r>
              <a:rPr lang="it-IT" sz="2000" dirty="0"/>
              <a:t> of base </a:t>
            </a:r>
            <a:r>
              <a:rPr lang="it-IT" sz="2000" dirty="0" err="1"/>
              <a:t>money</a:t>
            </a:r>
            <a:r>
              <a:rPr lang="it-IT" sz="2000" dirty="0"/>
              <a:t>, </a:t>
            </a:r>
            <a:r>
              <a:rPr lang="it-IT" sz="2000" dirty="0" err="1"/>
              <a:t>next</a:t>
            </a:r>
            <a:r>
              <a:rPr lang="it-IT" sz="2000" dirty="0"/>
              <a:t> to (i) overnight </a:t>
            </a:r>
            <a:r>
              <a:rPr lang="it-IT" sz="2000" dirty="0" err="1"/>
              <a:t>deposits</a:t>
            </a:r>
            <a:r>
              <a:rPr lang="it-IT" sz="2000" dirty="0"/>
              <a:t> with the Central </a:t>
            </a:r>
            <a:r>
              <a:rPr lang="it-IT" sz="2000" dirty="0" err="1"/>
              <a:t>Bank</a:t>
            </a:r>
            <a:r>
              <a:rPr lang="it-IT" sz="2000" dirty="0"/>
              <a:t> (</a:t>
            </a:r>
            <a:r>
              <a:rPr lang="it-IT" sz="2000" dirty="0" err="1"/>
              <a:t>available</a:t>
            </a:r>
            <a:r>
              <a:rPr lang="it-IT" sz="2000" dirty="0"/>
              <a:t> </a:t>
            </a:r>
            <a:r>
              <a:rPr lang="it-IT" sz="2000" dirty="0" err="1"/>
              <a:t>only</a:t>
            </a:r>
            <a:r>
              <a:rPr lang="it-IT" sz="2000" dirty="0"/>
              <a:t> to </a:t>
            </a:r>
            <a:r>
              <a:rPr lang="it-IT" sz="2000" dirty="0" err="1"/>
              <a:t>banks</a:t>
            </a:r>
            <a:r>
              <a:rPr lang="it-IT" sz="2000" dirty="0"/>
              <a:t>, </a:t>
            </a:r>
            <a:r>
              <a:rPr lang="it-IT" sz="2000" dirty="0" err="1"/>
              <a:t>specific</a:t>
            </a:r>
            <a:r>
              <a:rPr lang="it-IT" sz="2000" dirty="0"/>
              <a:t> non-</a:t>
            </a:r>
            <a:r>
              <a:rPr lang="it-IT" sz="2000" dirty="0" err="1"/>
              <a:t>bank</a:t>
            </a:r>
            <a:r>
              <a:rPr lang="it-IT" sz="2000" dirty="0"/>
              <a:t> </a:t>
            </a:r>
            <a:r>
              <a:rPr lang="it-IT" sz="2000" dirty="0" err="1"/>
              <a:t>financial</a:t>
            </a:r>
            <a:r>
              <a:rPr lang="it-IT" sz="2000" dirty="0"/>
              <a:t> </a:t>
            </a:r>
            <a:r>
              <a:rPr lang="it-IT" sz="2000" dirty="0" err="1"/>
              <a:t>firms</a:t>
            </a:r>
            <a:r>
              <a:rPr lang="it-IT" sz="2000" dirty="0"/>
              <a:t>, and some </a:t>
            </a:r>
            <a:r>
              <a:rPr lang="it-IT" sz="2000" dirty="0" err="1"/>
              <a:t>official</a:t>
            </a:r>
            <a:r>
              <a:rPr lang="it-IT" sz="2000" dirty="0"/>
              <a:t> </a:t>
            </a:r>
            <a:r>
              <a:rPr lang="it-IT" sz="2000" dirty="0" err="1"/>
              <a:t>sector</a:t>
            </a:r>
            <a:r>
              <a:rPr lang="it-IT" sz="2000" dirty="0"/>
              <a:t> </a:t>
            </a:r>
            <a:r>
              <a:rPr lang="it-IT" sz="2000" dirty="0" err="1"/>
              <a:t>depositors</a:t>
            </a:r>
            <a:r>
              <a:rPr lang="it-IT" sz="2000" dirty="0"/>
              <a:t>)-commercial </a:t>
            </a:r>
            <a:r>
              <a:rPr lang="it-IT" sz="2000" dirty="0" err="1"/>
              <a:t>bank</a:t>
            </a:r>
            <a:r>
              <a:rPr lang="it-IT" sz="2000" dirty="0"/>
              <a:t> </a:t>
            </a:r>
            <a:r>
              <a:rPr lang="it-IT" sz="2000" dirty="0" err="1"/>
              <a:t>currency</a:t>
            </a:r>
            <a:r>
              <a:rPr lang="it-IT" sz="2000" dirty="0"/>
              <a:t>; (ii) </a:t>
            </a:r>
            <a:r>
              <a:rPr lang="it-IT" sz="2000" dirty="0" err="1"/>
              <a:t>banknotes</a:t>
            </a:r>
            <a:r>
              <a:rPr lang="it-IT" sz="2000" dirty="0"/>
              <a:t>, </a:t>
            </a:r>
            <a:r>
              <a:rPr lang="it-IT" sz="2000" dirty="0" err="1"/>
              <a:t>being</a:t>
            </a:r>
            <a:r>
              <a:rPr lang="it-IT" sz="2000" dirty="0"/>
              <a:t> </a:t>
            </a:r>
            <a:r>
              <a:rPr lang="it-IT" sz="2000" dirty="0" err="1"/>
              <a:t>universally</a:t>
            </a:r>
            <a:r>
              <a:rPr lang="it-IT" sz="2000" dirty="0"/>
              <a:t> </a:t>
            </a:r>
            <a:r>
              <a:rPr lang="it-IT" sz="2000" dirty="0" err="1"/>
              <a:t>accessible</a:t>
            </a:r>
            <a:r>
              <a:rPr lang="it-IT" sz="2000" dirty="0"/>
              <a:t> </a:t>
            </a:r>
            <a:r>
              <a:rPr lang="it-IT" sz="2000" dirty="0" err="1"/>
              <a:t>but</a:t>
            </a:r>
            <a:r>
              <a:rPr lang="it-IT" sz="2000" dirty="0"/>
              <a:t> </a:t>
            </a:r>
            <a:r>
              <a:rPr lang="it-IT" sz="2000" dirty="0" err="1"/>
              <a:t>limited</a:t>
            </a:r>
            <a:r>
              <a:rPr lang="it-IT" sz="2000" dirty="0"/>
              <a:t> </a:t>
            </a:r>
            <a:r>
              <a:rPr lang="it-IT" sz="2000" dirty="0" err="1"/>
              <a:t>efficiency</a:t>
            </a:r>
            <a:r>
              <a:rPr lang="it-IT" sz="2000" dirty="0"/>
              <a:t> (10% of GDP). </a:t>
            </a:r>
          </a:p>
          <a:p>
            <a:pPr marL="0" indent="0">
              <a:buNone/>
            </a:pPr>
            <a:r>
              <a:rPr lang="it-IT" sz="2000" dirty="0"/>
              <a:t>The </a:t>
            </a:r>
            <a:r>
              <a:rPr lang="it-IT" sz="2000" dirty="0" err="1"/>
              <a:t>four</a:t>
            </a:r>
            <a:r>
              <a:rPr lang="it-IT" sz="2000" dirty="0"/>
              <a:t> </a:t>
            </a:r>
            <a:r>
              <a:rPr lang="it-IT" sz="2000" dirty="0" err="1"/>
              <a:t>key</a:t>
            </a:r>
            <a:r>
              <a:rPr lang="it-IT" sz="2000" dirty="0"/>
              <a:t> </a:t>
            </a:r>
            <a:r>
              <a:rPr lang="it-IT" sz="2000" dirty="0" err="1"/>
              <a:t>properties</a:t>
            </a:r>
            <a:r>
              <a:rPr lang="it-IT" sz="2000" dirty="0"/>
              <a:t> of Money:</a:t>
            </a:r>
          </a:p>
          <a:p>
            <a:r>
              <a:rPr lang="it-IT" sz="2000" i="1" dirty="0" err="1"/>
              <a:t>Issuer</a:t>
            </a:r>
            <a:r>
              <a:rPr lang="it-IT" sz="2000" i="1" dirty="0"/>
              <a:t>: </a:t>
            </a:r>
            <a:r>
              <a:rPr lang="it-IT" sz="2000" dirty="0" err="1"/>
              <a:t>central</a:t>
            </a:r>
            <a:r>
              <a:rPr lang="it-IT" sz="2000" dirty="0"/>
              <a:t> </a:t>
            </a:r>
            <a:r>
              <a:rPr lang="it-IT" sz="2000" dirty="0" err="1"/>
              <a:t>bank</a:t>
            </a:r>
            <a:r>
              <a:rPr lang="it-IT" sz="2000" dirty="0"/>
              <a:t> or </a:t>
            </a:r>
            <a:r>
              <a:rPr lang="it-IT" sz="2000" dirty="0" err="1"/>
              <a:t>not</a:t>
            </a:r>
            <a:endParaRPr lang="it-IT" sz="2000" dirty="0"/>
          </a:p>
          <a:p>
            <a:r>
              <a:rPr lang="it-IT" sz="2000" i="1" dirty="0"/>
              <a:t>Form: </a:t>
            </a:r>
            <a:r>
              <a:rPr lang="it-IT" sz="2000" dirty="0" err="1"/>
              <a:t>digital</a:t>
            </a:r>
            <a:r>
              <a:rPr lang="it-IT" sz="2000" dirty="0"/>
              <a:t> or </a:t>
            </a:r>
            <a:r>
              <a:rPr lang="it-IT" sz="2000" dirty="0" err="1"/>
              <a:t>physical</a:t>
            </a:r>
            <a:r>
              <a:rPr lang="it-IT" sz="2000" dirty="0"/>
              <a:t> </a:t>
            </a:r>
          </a:p>
          <a:p>
            <a:r>
              <a:rPr lang="it-IT" sz="2000" i="1" dirty="0"/>
              <a:t>Accessibility: </a:t>
            </a:r>
            <a:r>
              <a:rPr lang="it-IT" sz="2000" dirty="0" err="1"/>
              <a:t>widely</a:t>
            </a:r>
            <a:r>
              <a:rPr lang="it-IT" sz="2000" dirty="0"/>
              <a:t> or </a:t>
            </a:r>
            <a:r>
              <a:rPr lang="it-IT" sz="2000" dirty="0" err="1"/>
              <a:t>restricted</a:t>
            </a:r>
            <a:r>
              <a:rPr lang="it-IT" sz="2000" dirty="0"/>
              <a:t> </a:t>
            </a:r>
          </a:p>
          <a:p>
            <a:r>
              <a:rPr lang="it-IT" sz="2000" i="1" dirty="0"/>
              <a:t>Technology: </a:t>
            </a:r>
            <a:r>
              <a:rPr lang="it-IT" sz="2000" dirty="0" err="1"/>
              <a:t>token</a:t>
            </a:r>
            <a:r>
              <a:rPr lang="it-IT" sz="2000" dirty="0"/>
              <a:t>- or account-</a:t>
            </a:r>
            <a:r>
              <a:rPr lang="it-IT" sz="2000" dirty="0" err="1"/>
              <a:t>based</a:t>
            </a:r>
            <a:r>
              <a:rPr lang="it-IT" sz="2000" dirty="0"/>
              <a:t>. The </a:t>
            </a:r>
            <a:r>
              <a:rPr lang="it-IT" sz="2000" dirty="0" err="1"/>
              <a:t>key</a:t>
            </a:r>
            <a:r>
              <a:rPr lang="it-IT" sz="2000" dirty="0"/>
              <a:t> </a:t>
            </a:r>
            <a:r>
              <a:rPr lang="it-IT" sz="2000" dirty="0" err="1"/>
              <a:t>difference</a:t>
            </a:r>
            <a:r>
              <a:rPr lang="it-IT" sz="2000" dirty="0"/>
              <a:t> </a:t>
            </a:r>
            <a:r>
              <a:rPr lang="it-IT" sz="2000" dirty="0" err="1"/>
              <a:t>between</a:t>
            </a:r>
            <a:r>
              <a:rPr lang="it-IT" sz="2000" dirty="0"/>
              <a:t> </a:t>
            </a:r>
            <a:r>
              <a:rPr lang="it-IT" sz="2000" dirty="0" err="1"/>
              <a:t>tokens</a:t>
            </a:r>
            <a:r>
              <a:rPr lang="it-IT" sz="2000" dirty="0"/>
              <a:t> and accounts </a:t>
            </a:r>
            <a:r>
              <a:rPr lang="it-IT" sz="2000" dirty="0" err="1"/>
              <a:t>is</a:t>
            </a:r>
            <a:r>
              <a:rPr lang="it-IT" sz="2000" dirty="0"/>
              <a:t> in </a:t>
            </a:r>
            <a:r>
              <a:rPr lang="it-IT" sz="2000" dirty="0" err="1"/>
              <a:t>their</a:t>
            </a:r>
            <a:r>
              <a:rPr lang="it-IT" sz="2000" dirty="0"/>
              <a:t> </a:t>
            </a:r>
            <a:r>
              <a:rPr lang="it-IT" sz="2000" dirty="0" err="1"/>
              <a:t>verification</a:t>
            </a:r>
            <a:r>
              <a:rPr lang="it-IT" sz="2000" dirty="0"/>
              <a:t>: a </a:t>
            </a:r>
            <a:r>
              <a:rPr lang="it-IT" sz="2000" dirty="0" err="1"/>
              <a:t>person</a:t>
            </a:r>
            <a:r>
              <a:rPr lang="it-IT" sz="2000" dirty="0"/>
              <a:t> </a:t>
            </a:r>
            <a:r>
              <a:rPr lang="it-IT" sz="2000" dirty="0" err="1"/>
              <a:t>receiving</a:t>
            </a:r>
            <a:r>
              <a:rPr lang="it-IT" sz="2000" dirty="0"/>
              <a:t> a </a:t>
            </a:r>
            <a:r>
              <a:rPr lang="it-IT" sz="2000" dirty="0" err="1"/>
              <a:t>token</a:t>
            </a:r>
            <a:r>
              <a:rPr lang="it-IT" sz="2000" dirty="0"/>
              <a:t> </a:t>
            </a:r>
            <a:r>
              <a:rPr lang="it-IT" sz="2000" dirty="0" err="1"/>
              <a:t>verifies</a:t>
            </a:r>
            <a:r>
              <a:rPr lang="it-IT" sz="2000" dirty="0"/>
              <a:t> </a:t>
            </a:r>
            <a:r>
              <a:rPr lang="it-IT" sz="2000" dirty="0" err="1"/>
              <a:t>that</a:t>
            </a:r>
            <a:r>
              <a:rPr lang="it-IT" sz="2000" dirty="0"/>
              <a:t> </a:t>
            </a:r>
            <a:r>
              <a:rPr lang="it-IT" sz="2000" dirty="0" err="1"/>
              <a:t>token</a:t>
            </a:r>
            <a:r>
              <a:rPr lang="it-IT" sz="2000" dirty="0"/>
              <a:t> </a:t>
            </a:r>
            <a:r>
              <a:rPr lang="it-IT" sz="2000" dirty="0" err="1"/>
              <a:t>is</a:t>
            </a:r>
            <a:r>
              <a:rPr lang="it-IT" sz="2000" dirty="0"/>
              <a:t> genuine, an </a:t>
            </a:r>
            <a:r>
              <a:rPr lang="it-IT" sz="2000" dirty="0" err="1"/>
              <a:t>intermediary</a:t>
            </a:r>
            <a:r>
              <a:rPr lang="it-IT" sz="2000" dirty="0"/>
              <a:t> </a:t>
            </a:r>
            <a:r>
              <a:rPr lang="it-IT" sz="2000" dirty="0" err="1"/>
              <a:t>verifies</a:t>
            </a:r>
            <a:r>
              <a:rPr lang="it-IT" sz="2000" dirty="0"/>
              <a:t> the </a:t>
            </a:r>
            <a:r>
              <a:rPr lang="it-IT" sz="2000" dirty="0" err="1"/>
              <a:t>identity</a:t>
            </a:r>
            <a:r>
              <a:rPr lang="it-IT" sz="2000" dirty="0"/>
              <a:t> of an account </a:t>
            </a:r>
            <a:r>
              <a:rPr lang="it-IT" sz="2000" dirty="0" err="1"/>
              <a:t>holder</a:t>
            </a:r>
            <a:r>
              <a:rPr lang="it-IT" sz="2000" dirty="0"/>
              <a:t>.</a:t>
            </a:r>
          </a:p>
          <a:p>
            <a:pPr marL="0" indent="0">
              <a:buNone/>
            </a:pPr>
            <a:r>
              <a:rPr lang="it-IT" sz="2000" dirty="0"/>
              <a:t>Scope:</a:t>
            </a:r>
          </a:p>
          <a:p>
            <a:r>
              <a:rPr lang="it-IT" sz="2000" dirty="0"/>
              <a:t>General </a:t>
            </a:r>
            <a:r>
              <a:rPr lang="it-IT" sz="2000" dirty="0" err="1"/>
              <a:t>purpose</a:t>
            </a:r>
            <a:r>
              <a:rPr lang="it-IT" sz="2000" dirty="0"/>
              <a:t>: general public.  e-Peso (</a:t>
            </a:r>
            <a:r>
              <a:rPr lang="it-IT" sz="2000" dirty="0" err="1"/>
              <a:t>uruguay</a:t>
            </a:r>
            <a:r>
              <a:rPr lang="it-IT" sz="2000" dirty="0"/>
              <a:t>), e-</a:t>
            </a:r>
            <a:r>
              <a:rPr lang="it-IT" sz="2000" dirty="0" err="1"/>
              <a:t>Korona</a:t>
            </a:r>
            <a:r>
              <a:rPr lang="it-IT" sz="2000" dirty="0"/>
              <a:t> (</a:t>
            </a:r>
            <a:r>
              <a:rPr lang="it-IT" sz="2000" dirty="0" err="1"/>
              <a:t>Sweden</a:t>
            </a:r>
            <a:r>
              <a:rPr lang="it-IT" sz="2000" dirty="0"/>
              <a:t>)</a:t>
            </a:r>
          </a:p>
          <a:p>
            <a:r>
              <a:rPr lang="it-IT" sz="2000" dirty="0" err="1"/>
              <a:t>Wholesale</a:t>
            </a:r>
            <a:r>
              <a:rPr lang="it-IT" sz="2000" dirty="0"/>
              <a:t>: </a:t>
            </a:r>
            <a:r>
              <a:rPr lang="it-IT" sz="2000" dirty="0" err="1"/>
              <a:t>restricted</a:t>
            </a:r>
            <a:r>
              <a:rPr lang="it-IT" sz="2000" dirty="0"/>
              <a:t> </a:t>
            </a:r>
            <a:r>
              <a:rPr lang="it-IT" sz="2000" dirty="0" err="1"/>
              <a:t>access</a:t>
            </a:r>
            <a:r>
              <a:rPr lang="it-IT" sz="2000" dirty="0"/>
              <a:t> </a:t>
            </a:r>
            <a:r>
              <a:rPr lang="it-IT" sz="2000" dirty="0" err="1"/>
              <a:t>token</a:t>
            </a:r>
            <a:r>
              <a:rPr lang="it-IT" sz="2000" dirty="0"/>
              <a:t> for </a:t>
            </a:r>
            <a:r>
              <a:rPr lang="it-IT" sz="2000" dirty="0" err="1"/>
              <a:t>wholesale</a:t>
            </a:r>
            <a:r>
              <a:rPr lang="it-IT" sz="2000" dirty="0"/>
              <a:t> </a:t>
            </a:r>
            <a:r>
              <a:rPr lang="it-IT" sz="2000" dirty="0" err="1"/>
              <a:t>settlements</a:t>
            </a:r>
            <a:r>
              <a:rPr lang="it-IT" sz="2000" dirty="0"/>
              <a:t> (</a:t>
            </a:r>
            <a:r>
              <a:rPr lang="it-IT" sz="2000" dirty="0" err="1"/>
              <a:t>interbank</a:t>
            </a:r>
            <a:r>
              <a:rPr lang="it-IT" sz="2000" dirty="0"/>
              <a:t> </a:t>
            </a:r>
            <a:r>
              <a:rPr lang="it-IT" sz="2000" dirty="0" err="1"/>
              <a:t>payments</a:t>
            </a:r>
            <a:r>
              <a:rPr lang="it-IT" sz="2000" dirty="0"/>
              <a:t>, </a:t>
            </a:r>
            <a:r>
              <a:rPr lang="it-IT" sz="2000" dirty="0" err="1"/>
              <a:t>securities</a:t>
            </a:r>
            <a:r>
              <a:rPr lang="it-IT" sz="2000" dirty="0"/>
              <a:t> </a:t>
            </a:r>
            <a:r>
              <a:rPr lang="it-IT" sz="2000" dirty="0" err="1"/>
              <a:t>settlement</a:t>
            </a:r>
            <a:r>
              <a:rPr lang="it-IT" sz="2000" dirty="0"/>
              <a:t>).</a:t>
            </a:r>
          </a:p>
        </p:txBody>
      </p:sp>
    </p:spTree>
    <p:extLst>
      <p:ext uri="{BB962C8B-B14F-4D97-AF65-F5344CB8AC3E}">
        <p14:creationId xmlns:p14="http://schemas.microsoft.com/office/powerpoint/2010/main" val="1514432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F00CD10-6B00-944D-84D5-0A5BA742CFDC}"/>
              </a:ext>
            </a:extLst>
          </p:cNvPr>
          <p:cNvSpPr>
            <a:spLocks noGrp="1"/>
          </p:cNvSpPr>
          <p:nvPr>
            <p:ph idx="1"/>
          </p:nvPr>
        </p:nvSpPr>
        <p:spPr>
          <a:xfrm>
            <a:off x="525780" y="1802765"/>
            <a:ext cx="7886700" cy="4351338"/>
          </a:xfrm>
        </p:spPr>
        <p:txBody>
          <a:bodyPr>
            <a:normAutofit fontScale="85000" lnSpcReduction="20000"/>
          </a:bodyPr>
          <a:lstStyle/>
          <a:p>
            <a:pPr marL="0" indent="0">
              <a:buNone/>
            </a:pPr>
            <a:r>
              <a:rPr lang="it-IT" dirty="0"/>
              <a:t>The </a:t>
            </a:r>
            <a:r>
              <a:rPr lang="it-IT" dirty="0" err="1"/>
              <a:t>consumer’s</a:t>
            </a:r>
            <a:r>
              <a:rPr lang="it-IT" dirty="0"/>
              <a:t> </a:t>
            </a:r>
            <a:r>
              <a:rPr lang="it-IT" dirty="0" err="1"/>
              <a:t>need</a:t>
            </a:r>
            <a:r>
              <a:rPr lang="it-IT" dirty="0"/>
              <a:t> for cash-</a:t>
            </a:r>
            <a:r>
              <a:rPr lang="it-IT" dirty="0" err="1"/>
              <a:t>like</a:t>
            </a:r>
            <a:r>
              <a:rPr lang="it-IT" dirty="0"/>
              <a:t> </a:t>
            </a:r>
            <a:r>
              <a:rPr lang="it-IT" dirty="0" err="1"/>
              <a:t>payment</a:t>
            </a:r>
            <a:r>
              <a:rPr lang="it-IT" dirty="0"/>
              <a:t> </a:t>
            </a:r>
            <a:r>
              <a:rPr lang="it-IT" dirty="0" err="1"/>
              <a:t>safety</a:t>
            </a:r>
            <a:r>
              <a:rPr lang="it-IT" dirty="0"/>
              <a:t> </a:t>
            </a:r>
            <a:r>
              <a:rPr lang="it-IT" dirty="0" err="1"/>
              <a:t>means</a:t>
            </a:r>
            <a:r>
              <a:rPr lang="it-IT" dirty="0"/>
              <a:t> </a:t>
            </a:r>
            <a:r>
              <a:rPr lang="it-IT" dirty="0" err="1"/>
              <a:t>that</a:t>
            </a:r>
            <a:r>
              <a:rPr lang="it-IT" dirty="0"/>
              <a:t> a CBDC must be </a:t>
            </a:r>
            <a:r>
              <a:rPr lang="it-IT" dirty="0" err="1"/>
              <a:t>secure</a:t>
            </a:r>
            <a:r>
              <a:rPr lang="it-IT" dirty="0"/>
              <a:t> </a:t>
            </a:r>
            <a:r>
              <a:rPr lang="it-IT" dirty="0" err="1"/>
              <a:t>not</a:t>
            </a:r>
            <a:r>
              <a:rPr lang="it-IT" dirty="0"/>
              <a:t> </a:t>
            </a:r>
            <a:r>
              <a:rPr lang="it-IT" dirty="0" err="1"/>
              <a:t>only</a:t>
            </a:r>
            <a:r>
              <a:rPr lang="it-IT" dirty="0"/>
              <a:t> from the </a:t>
            </a:r>
            <a:r>
              <a:rPr lang="it-IT" dirty="0" err="1"/>
              <a:t>insolvency</a:t>
            </a:r>
            <a:r>
              <a:rPr lang="it-IT" dirty="0"/>
              <a:t> or </a:t>
            </a:r>
            <a:r>
              <a:rPr lang="it-IT" dirty="0" err="1"/>
              <a:t>technical</a:t>
            </a:r>
            <a:r>
              <a:rPr lang="it-IT" dirty="0"/>
              <a:t> </a:t>
            </a:r>
            <a:r>
              <a:rPr lang="it-IT" dirty="0" err="1"/>
              <a:t>glitches</a:t>
            </a:r>
            <a:r>
              <a:rPr lang="it-IT" dirty="0"/>
              <a:t> of </a:t>
            </a:r>
            <a:r>
              <a:rPr lang="it-IT" dirty="0" err="1"/>
              <a:t>intermediaries</a:t>
            </a:r>
            <a:r>
              <a:rPr lang="it-IT" dirty="0"/>
              <a:t>, </a:t>
            </a:r>
            <a:r>
              <a:rPr lang="it-IT" dirty="0" err="1"/>
              <a:t>but</a:t>
            </a:r>
            <a:r>
              <a:rPr lang="it-IT" dirty="0"/>
              <a:t> </a:t>
            </a:r>
            <a:r>
              <a:rPr lang="it-IT" dirty="0" err="1"/>
              <a:t>also</a:t>
            </a:r>
            <a:r>
              <a:rPr lang="it-IT" dirty="0"/>
              <a:t> from </a:t>
            </a:r>
            <a:r>
              <a:rPr lang="it-IT" dirty="0" err="1"/>
              <a:t>outages</a:t>
            </a:r>
            <a:r>
              <a:rPr lang="it-IT" dirty="0"/>
              <a:t> </a:t>
            </a:r>
            <a:r>
              <a:rPr lang="it-IT" dirty="0" err="1"/>
              <a:t>at</a:t>
            </a:r>
            <a:r>
              <a:rPr lang="it-IT" dirty="0"/>
              <a:t> the </a:t>
            </a:r>
            <a:r>
              <a:rPr lang="it-IT" dirty="0" err="1"/>
              <a:t>central</a:t>
            </a:r>
            <a:r>
              <a:rPr lang="it-IT" dirty="0"/>
              <a:t> </a:t>
            </a:r>
            <a:r>
              <a:rPr lang="it-IT" dirty="0" err="1"/>
              <a:t>bank</a:t>
            </a:r>
            <a:r>
              <a:rPr lang="it-IT" dirty="0"/>
              <a:t>. </a:t>
            </a:r>
          </a:p>
          <a:p>
            <a:pPr marL="0" indent="0">
              <a:buNone/>
            </a:pPr>
            <a:r>
              <a:rPr lang="it-IT" dirty="0"/>
              <a:t>Universal </a:t>
            </a:r>
            <a:r>
              <a:rPr lang="it-IT" dirty="0" err="1"/>
              <a:t>access</a:t>
            </a:r>
            <a:r>
              <a:rPr lang="it-IT" dirty="0"/>
              <a:t> and privacy. </a:t>
            </a:r>
            <a:r>
              <a:rPr lang="it-IT" dirty="0" err="1"/>
              <a:t>There</a:t>
            </a:r>
            <a:r>
              <a:rPr lang="it-IT" dirty="0"/>
              <a:t> </a:t>
            </a:r>
            <a:r>
              <a:rPr lang="it-IT" dirty="0" err="1"/>
              <a:t>is</a:t>
            </a:r>
            <a:r>
              <a:rPr lang="it-IT" dirty="0"/>
              <a:t> an </a:t>
            </a:r>
            <a:r>
              <a:rPr lang="it-IT" dirty="0" err="1"/>
              <a:t>underlying</a:t>
            </a:r>
            <a:r>
              <a:rPr lang="it-IT" dirty="0"/>
              <a:t> </a:t>
            </a:r>
            <a:r>
              <a:rPr lang="it-IT" dirty="0" err="1"/>
              <a:t>trade</a:t>
            </a:r>
            <a:r>
              <a:rPr lang="it-IT" dirty="0"/>
              <a:t>-off </a:t>
            </a:r>
            <a:r>
              <a:rPr lang="it-IT" dirty="0" err="1"/>
              <a:t>between</a:t>
            </a:r>
            <a:r>
              <a:rPr lang="it-IT" dirty="0"/>
              <a:t> privacy and </a:t>
            </a:r>
            <a:r>
              <a:rPr lang="it-IT" dirty="0" err="1"/>
              <a:t>ease</a:t>
            </a:r>
            <a:r>
              <a:rPr lang="it-IT" dirty="0"/>
              <a:t> of </a:t>
            </a:r>
            <a:r>
              <a:rPr lang="it-IT" dirty="0" err="1"/>
              <a:t>access</a:t>
            </a:r>
            <a:r>
              <a:rPr lang="it-IT" dirty="0"/>
              <a:t> on the </a:t>
            </a:r>
            <a:r>
              <a:rPr lang="it-IT" dirty="0" err="1"/>
              <a:t>one</a:t>
            </a:r>
            <a:r>
              <a:rPr lang="it-IT" dirty="0"/>
              <a:t> </a:t>
            </a:r>
            <a:r>
              <a:rPr lang="it-IT" dirty="0" err="1"/>
              <a:t>hand</a:t>
            </a:r>
            <a:r>
              <a:rPr lang="it-IT" dirty="0"/>
              <a:t> and </a:t>
            </a:r>
            <a:r>
              <a:rPr lang="it-IT" dirty="0" err="1"/>
              <a:t>ease</a:t>
            </a:r>
            <a:r>
              <a:rPr lang="it-IT" dirty="0"/>
              <a:t> of law </a:t>
            </a:r>
            <a:r>
              <a:rPr lang="it-IT" dirty="0" err="1"/>
              <a:t>enforcement</a:t>
            </a:r>
            <a:r>
              <a:rPr lang="it-IT" dirty="0"/>
              <a:t> on the </a:t>
            </a:r>
            <a:r>
              <a:rPr lang="it-IT" dirty="0" err="1"/>
              <a:t>other</a:t>
            </a:r>
            <a:r>
              <a:rPr lang="it-IT" dirty="0"/>
              <a:t>. CBDC </a:t>
            </a:r>
            <a:r>
              <a:rPr lang="it-IT" dirty="0" err="1"/>
              <a:t>is</a:t>
            </a:r>
            <a:r>
              <a:rPr lang="it-IT" dirty="0"/>
              <a:t> </a:t>
            </a:r>
            <a:r>
              <a:rPr lang="it-IT" dirty="0" err="1"/>
              <a:t>tied</a:t>
            </a:r>
            <a:r>
              <a:rPr lang="it-IT" dirty="0"/>
              <a:t> to an </a:t>
            </a:r>
            <a:r>
              <a:rPr lang="it-IT" dirty="0" err="1"/>
              <a:t>identity</a:t>
            </a:r>
            <a:r>
              <a:rPr lang="it-IT" dirty="0"/>
              <a:t> </a:t>
            </a:r>
            <a:r>
              <a:rPr lang="it-IT" dirty="0" err="1"/>
              <a:t>system</a:t>
            </a:r>
            <a:r>
              <a:rPr lang="it-IT" dirty="0"/>
              <a:t> (account-</a:t>
            </a:r>
            <a:r>
              <a:rPr lang="it-IT" dirty="0" err="1"/>
              <a:t>based</a:t>
            </a:r>
            <a:r>
              <a:rPr lang="it-IT" dirty="0"/>
              <a:t> </a:t>
            </a:r>
            <a:r>
              <a:rPr lang="it-IT" dirty="0" err="1"/>
              <a:t>technology</a:t>
            </a:r>
            <a:r>
              <a:rPr lang="it-IT" dirty="0"/>
              <a:t>) or </a:t>
            </a:r>
            <a:r>
              <a:rPr lang="it-IT" dirty="0" err="1"/>
              <a:t>instead</a:t>
            </a:r>
            <a:r>
              <a:rPr lang="it-IT" dirty="0"/>
              <a:t> via </a:t>
            </a:r>
            <a:r>
              <a:rPr lang="it-IT" dirty="0" err="1"/>
              <a:t>cryptographic</a:t>
            </a:r>
            <a:r>
              <a:rPr lang="it-IT" dirty="0"/>
              <a:t> </a:t>
            </a:r>
            <a:r>
              <a:rPr lang="it-IT" dirty="0" err="1"/>
              <a:t>schemes</a:t>
            </a:r>
            <a:r>
              <a:rPr lang="it-IT" dirty="0"/>
              <a:t> (</a:t>
            </a:r>
            <a:r>
              <a:rPr lang="it-IT" dirty="0" err="1"/>
              <a:t>digital</a:t>
            </a:r>
            <a:r>
              <a:rPr lang="it-IT" dirty="0"/>
              <a:t> </a:t>
            </a:r>
            <a:r>
              <a:rPr lang="it-IT" dirty="0" err="1"/>
              <a:t>tokens</a:t>
            </a:r>
            <a:r>
              <a:rPr lang="it-IT" dirty="0"/>
              <a:t>). </a:t>
            </a:r>
          </a:p>
          <a:p>
            <a:pPr marL="0" indent="0">
              <a:buNone/>
            </a:pPr>
            <a:r>
              <a:rPr lang="it-IT" dirty="0"/>
              <a:t>Cross-</a:t>
            </a:r>
            <a:r>
              <a:rPr lang="it-IT" dirty="0" err="1"/>
              <a:t>border</a:t>
            </a:r>
            <a:r>
              <a:rPr lang="it-IT" dirty="0"/>
              <a:t> </a:t>
            </a:r>
            <a:r>
              <a:rPr lang="it-IT" dirty="0" err="1"/>
              <a:t>payments</a:t>
            </a:r>
            <a:r>
              <a:rPr lang="it-IT" dirty="0"/>
              <a:t>. </a:t>
            </a:r>
            <a:r>
              <a:rPr lang="it-IT" dirty="0" err="1"/>
              <a:t>This</a:t>
            </a:r>
            <a:r>
              <a:rPr lang="it-IT" dirty="0"/>
              <a:t> </a:t>
            </a:r>
            <a:r>
              <a:rPr lang="it-IT" dirty="0" err="1"/>
              <a:t>could</a:t>
            </a:r>
            <a:r>
              <a:rPr lang="it-IT" dirty="0"/>
              <a:t> be </a:t>
            </a:r>
            <a:r>
              <a:rPr lang="it-IT" dirty="0" err="1"/>
              <a:t>arranged</a:t>
            </a:r>
            <a:r>
              <a:rPr lang="it-IT" dirty="0"/>
              <a:t> via </a:t>
            </a:r>
            <a:r>
              <a:rPr lang="it-IT" dirty="0" err="1"/>
              <a:t>technical</a:t>
            </a:r>
            <a:r>
              <a:rPr lang="it-IT" dirty="0"/>
              <a:t> </a:t>
            </a:r>
            <a:r>
              <a:rPr lang="it-IT" dirty="0" err="1"/>
              <a:t>connections</a:t>
            </a:r>
            <a:r>
              <a:rPr lang="it-IT" dirty="0"/>
              <a:t> </a:t>
            </a:r>
            <a:r>
              <a:rPr lang="it-IT" dirty="0" err="1"/>
              <a:t>at</a:t>
            </a:r>
            <a:r>
              <a:rPr lang="it-IT" dirty="0"/>
              <a:t> the </a:t>
            </a:r>
            <a:r>
              <a:rPr lang="it-IT" dirty="0" err="1"/>
              <a:t>wholesale</a:t>
            </a:r>
            <a:r>
              <a:rPr lang="it-IT" dirty="0"/>
              <a:t> </a:t>
            </a:r>
            <a:r>
              <a:rPr lang="it-IT" dirty="0" err="1"/>
              <a:t>level</a:t>
            </a:r>
            <a:r>
              <a:rPr lang="it-IT" dirty="0"/>
              <a:t> </a:t>
            </a:r>
            <a:r>
              <a:rPr lang="it-IT" dirty="0" err="1"/>
              <a:t>that</a:t>
            </a:r>
            <a:r>
              <a:rPr lang="it-IT" dirty="0"/>
              <a:t> are </a:t>
            </a:r>
            <a:r>
              <a:rPr lang="it-IT" dirty="0" err="1"/>
              <a:t>built</a:t>
            </a:r>
            <a:r>
              <a:rPr lang="it-IT" dirty="0"/>
              <a:t> on </a:t>
            </a:r>
            <a:r>
              <a:rPr lang="it-IT" dirty="0" err="1"/>
              <a:t>today’s</a:t>
            </a:r>
            <a:r>
              <a:rPr lang="it-IT" dirty="0"/>
              <a:t> </a:t>
            </a:r>
            <a:r>
              <a:rPr lang="it-IT" dirty="0" err="1"/>
              <a:t>systems</a:t>
            </a:r>
            <a:r>
              <a:rPr lang="it-IT" dirty="0"/>
              <a:t>. </a:t>
            </a:r>
            <a:r>
              <a:rPr lang="it-IT" dirty="0" err="1"/>
              <a:t>Alternatively</a:t>
            </a:r>
            <a:r>
              <a:rPr lang="it-IT" dirty="0"/>
              <a:t>, </a:t>
            </a:r>
            <a:r>
              <a:rPr lang="it-IT" dirty="0" err="1"/>
              <a:t>novel</a:t>
            </a:r>
            <a:r>
              <a:rPr lang="it-IT" dirty="0"/>
              <a:t> </a:t>
            </a:r>
            <a:r>
              <a:rPr lang="it-IT" dirty="0" err="1"/>
              <a:t>interlinkages</a:t>
            </a:r>
            <a:r>
              <a:rPr lang="it-IT" dirty="0"/>
              <a:t> </a:t>
            </a:r>
            <a:r>
              <a:rPr lang="it-IT" dirty="0" err="1"/>
              <a:t>could</a:t>
            </a:r>
            <a:r>
              <a:rPr lang="it-IT" dirty="0"/>
              <a:t> be </a:t>
            </a:r>
            <a:r>
              <a:rPr lang="it-IT" dirty="0" err="1"/>
              <a:t>envisaged</a:t>
            </a:r>
            <a:r>
              <a:rPr lang="it-IT" dirty="0"/>
              <a:t> </a:t>
            </a:r>
            <a:r>
              <a:rPr lang="it-IT" dirty="0" err="1"/>
              <a:t>at</a:t>
            </a:r>
            <a:r>
              <a:rPr lang="it-IT" dirty="0"/>
              <a:t> the </a:t>
            </a:r>
            <a:r>
              <a:rPr lang="it-IT" dirty="0" err="1"/>
              <a:t>retail</a:t>
            </a:r>
            <a:r>
              <a:rPr lang="it-IT" dirty="0"/>
              <a:t> </a:t>
            </a:r>
            <a:r>
              <a:rPr lang="it-IT" dirty="0" err="1"/>
              <a:t>level</a:t>
            </a:r>
            <a:r>
              <a:rPr lang="it-IT" dirty="0"/>
              <a:t>, </a:t>
            </a:r>
            <a:r>
              <a:rPr lang="it-IT" dirty="0" err="1"/>
              <a:t>ie</a:t>
            </a:r>
            <a:r>
              <a:rPr lang="it-IT" dirty="0"/>
              <a:t> </a:t>
            </a:r>
            <a:r>
              <a:rPr lang="it-IT" dirty="0" err="1"/>
              <a:t>allowing</a:t>
            </a:r>
            <a:r>
              <a:rPr lang="it-IT" dirty="0"/>
              <a:t> consumers to </a:t>
            </a:r>
            <a:r>
              <a:rPr lang="it-IT" dirty="0" err="1"/>
              <a:t>hold</a:t>
            </a:r>
            <a:r>
              <a:rPr lang="it-IT" dirty="0"/>
              <a:t> </a:t>
            </a:r>
            <a:r>
              <a:rPr lang="it-IT" dirty="0" err="1"/>
              <a:t>foreign</a:t>
            </a:r>
            <a:r>
              <a:rPr lang="it-IT" dirty="0"/>
              <a:t> </a:t>
            </a:r>
            <a:r>
              <a:rPr lang="it-IT" dirty="0" err="1"/>
              <a:t>digital</a:t>
            </a:r>
            <a:r>
              <a:rPr lang="it-IT" dirty="0"/>
              <a:t> </a:t>
            </a:r>
            <a:r>
              <a:rPr lang="it-IT" dirty="0" err="1"/>
              <a:t>currencies</a:t>
            </a:r>
            <a:r>
              <a:rPr lang="it-IT" dirty="0"/>
              <a:t> </a:t>
            </a:r>
            <a:r>
              <a:rPr lang="it-IT" dirty="0" err="1"/>
              <a:t>directly</a:t>
            </a:r>
            <a:r>
              <a:rPr lang="it-IT" dirty="0"/>
              <a:t>. </a:t>
            </a:r>
          </a:p>
          <a:p>
            <a:pPr marL="0" indent="0">
              <a:buNone/>
            </a:pPr>
            <a:endParaRPr lang="it-IT" dirty="0"/>
          </a:p>
          <a:p>
            <a:endParaRPr lang="it-IT" dirty="0"/>
          </a:p>
        </p:txBody>
      </p:sp>
      <p:sp>
        <p:nvSpPr>
          <p:cNvPr id="4" name="Titolo 1">
            <a:extLst>
              <a:ext uri="{FF2B5EF4-FFF2-40B4-BE49-F238E27FC236}">
                <a16:creationId xmlns:a16="http://schemas.microsoft.com/office/drawing/2014/main" id="{586E64ED-778B-F64B-94CC-6D340AF967AD}"/>
              </a:ext>
            </a:extLst>
          </p:cNvPr>
          <p:cNvSpPr>
            <a:spLocks noGrp="1"/>
          </p:cNvSpPr>
          <p:nvPr>
            <p:ph type="title"/>
          </p:nvPr>
        </p:nvSpPr>
        <p:spPr>
          <a:xfrm>
            <a:off x="628650" y="365126"/>
            <a:ext cx="7886700" cy="1325563"/>
          </a:xfrm>
        </p:spPr>
        <p:txBody>
          <a:bodyPr>
            <a:normAutofit/>
          </a:bodyPr>
          <a:lstStyle/>
          <a:p>
            <a:r>
              <a:rPr lang="it-IT" dirty="0"/>
              <a:t>c. </a:t>
            </a:r>
            <a:r>
              <a:rPr lang="it-IT" dirty="0" err="1"/>
              <a:t>Resilience</a:t>
            </a:r>
            <a:br>
              <a:rPr lang="it-IT" dirty="0"/>
            </a:br>
            <a:r>
              <a:rPr lang="it-IT" dirty="0"/>
              <a:t>d. Universal </a:t>
            </a:r>
            <a:r>
              <a:rPr lang="it-IT" dirty="0" err="1"/>
              <a:t>access</a:t>
            </a:r>
            <a:r>
              <a:rPr lang="it-IT" dirty="0"/>
              <a:t>-Privacy</a:t>
            </a:r>
          </a:p>
        </p:txBody>
      </p:sp>
    </p:spTree>
    <p:extLst>
      <p:ext uri="{BB962C8B-B14F-4D97-AF65-F5344CB8AC3E}">
        <p14:creationId xmlns:p14="http://schemas.microsoft.com/office/powerpoint/2010/main" val="348020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33479-F698-AE4C-BDD0-5B28CBC74751}"/>
              </a:ext>
            </a:extLst>
          </p:cNvPr>
          <p:cNvSpPr>
            <a:spLocks noGrp="1"/>
          </p:cNvSpPr>
          <p:nvPr>
            <p:ph type="title"/>
          </p:nvPr>
        </p:nvSpPr>
        <p:spPr>
          <a:xfrm>
            <a:off x="483684" y="0"/>
            <a:ext cx="7886700" cy="1325563"/>
          </a:xfrm>
        </p:spPr>
        <p:txBody>
          <a:bodyPr/>
          <a:lstStyle/>
          <a:p>
            <a:r>
              <a:rPr lang="it-IT" dirty="0"/>
              <a:t>5. Architecture</a:t>
            </a:r>
          </a:p>
        </p:txBody>
      </p:sp>
      <p:sp>
        <p:nvSpPr>
          <p:cNvPr id="3" name="Segnaposto contenuto 2">
            <a:extLst>
              <a:ext uri="{FF2B5EF4-FFF2-40B4-BE49-F238E27FC236}">
                <a16:creationId xmlns:a16="http://schemas.microsoft.com/office/drawing/2014/main" id="{C8E88685-0B98-034D-B6BE-71CEC660B8BF}"/>
              </a:ext>
            </a:extLst>
          </p:cNvPr>
          <p:cNvSpPr>
            <a:spLocks noGrp="1"/>
          </p:cNvSpPr>
          <p:nvPr>
            <p:ph idx="1"/>
          </p:nvPr>
        </p:nvSpPr>
        <p:spPr>
          <a:xfrm>
            <a:off x="483684" y="977575"/>
            <a:ext cx="7886700" cy="4351338"/>
          </a:xfrm>
        </p:spPr>
        <p:txBody>
          <a:bodyPr>
            <a:noAutofit/>
          </a:bodyPr>
          <a:lstStyle/>
          <a:p>
            <a:pPr marL="0" indent="0">
              <a:buNone/>
            </a:pPr>
            <a:r>
              <a:rPr lang="it-IT" sz="2100" dirty="0"/>
              <a:t>The </a:t>
            </a:r>
            <a:r>
              <a:rPr lang="it-IT" sz="2100" dirty="0" err="1"/>
              <a:t>central</a:t>
            </a:r>
            <a:r>
              <a:rPr lang="it-IT" sz="2100" dirty="0"/>
              <a:t> </a:t>
            </a:r>
            <a:r>
              <a:rPr lang="it-IT" sz="2100" dirty="0" err="1"/>
              <a:t>bank</a:t>
            </a:r>
            <a:r>
              <a:rPr lang="it-IT" sz="2100" dirty="0"/>
              <a:t> </a:t>
            </a:r>
            <a:r>
              <a:rPr lang="it-IT" sz="2100" dirty="0" err="1"/>
              <a:t>is</a:t>
            </a:r>
            <a:r>
              <a:rPr lang="it-IT" sz="2100" dirty="0"/>
              <a:t> the </a:t>
            </a:r>
            <a:r>
              <a:rPr lang="it-IT" sz="2100" dirty="0" err="1"/>
              <a:t>only</a:t>
            </a:r>
            <a:r>
              <a:rPr lang="it-IT" sz="2100" dirty="0"/>
              <a:t> party </a:t>
            </a:r>
            <a:r>
              <a:rPr lang="it-IT" sz="2100" dirty="0" err="1"/>
              <a:t>issuing</a:t>
            </a:r>
            <a:r>
              <a:rPr lang="it-IT" sz="2100" dirty="0"/>
              <a:t> and </a:t>
            </a:r>
            <a:r>
              <a:rPr lang="it-IT" sz="2100" dirty="0" err="1"/>
              <a:t>redeeming</a:t>
            </a:r>
            <a:r>
              <a:rPr lang="it-IT" sz="2100" dirty="0"/>
              <a:t> CBDC. </a:t>
            </a:r>
          </a:p>
          <a:p>
            <a:pPr marL="0" indent="0">
              <a:buNone/>
            </a:pPr>
            <a:r>
              <a:rPr lang="it-IT" sz="2100" dirty="0"/>
              <a:t>The </a:t>
            </a:r>
            <a:r>
              <a:rPr lang="it-IT" sz="2100" dirty="0" err="1"/>
              <a:t>key</a:t>
            </a:r>
            <a:r>
              <a:rPr lang="it-IT" sz="2100" dirty="0"/>
              <a:t> </a:t>
            </a:r>
            <a:r>
              <a:rPr lang="it-IT" sz="2100" dirty="0" err="1"/>
              <a:t>differences</a:t>
            </a:r>
            <a:r>
              <a:rPr lang="it-IT" sz="2100" dirty="0"/>
              <a:t> are in the </a:t>
            </a:r>
            <a:r>
              <a:rPr lang="it-IT" sz="2100" dirty="0" err="1"/>
              <a:t>structure</a:t>
            </a:r>
            <a:r>
              <a:rPr lang="it-IT" sz="2100" dirty="0"/>
              <a:t> of </a:t>
            </a:r>
            <a:r>
              <a:rPr lang="it-IT" sz="2100" dirty="0" err="1"/>
              <a:t>legal</a:t>
            </a:r>
            <a:r>
              <a:rPr lang="it-IT" sz="2100" dirty="0"/>
              <a:t> </a:t>
            </a:r>
            <a:r>
              <a:rPr lang="it-IT" sz="2100" dirty="0" err="1"/>
              <a:t>claims</a:t>
            </a:r>
            <a:r>
              <a:rPr lang="it-IT" sz="2100" dirty="0"/>
              <a:t> and the record </a:t>
            </a:r>
            <a:r>
              <a:rPr lang="it-IT" sz="2100" dirty="0" err="1"/>
              <a:t>kept</a:t>
            </a:r>
            <a:r>
              <a:rPr lang="it-IT" sz="2100" dirty="0"/>
              <a:t> by the </a:t>
            </a:r>
            <a:r>
              <a:rPr lang="it-IT" sz="2100" dirty="0" err="1"/>
              <a:t>central</a:t>
            </a:r>
            <a:r>
              <a:rPr lang="it-IT" sz="2100" dirty="0"/>
              <a:t> </a:t>
            </a:r>
            <a:r>
              <a:rPr lang="it-IT" sz="2100" dirty="0" err="1"/>
              <a:t>bank</a:t>
            </a:r>
            <a:r>
              <a:rPr lang="it-IT" sz="2100" dirty="0"/>
              <a:t>. </a:t>
            </a:r>
          </a:p>
          <a:p>
            <a:pPr marL="0" indent="0">
              <a:buNone/>
            </a:pPr>
            <a:r>
              <a:rPr lang="it-IT" sz="2100" dirty="0" err="1"/>
              <a:t>Is</a:t>
            </a:r>
            <a:r>
              <a:rPr lang="it-IT" sz="2100" dirty="0"/>
              <a:t> the CBDC a </a:t>
            </a:r>
            <a:r>
              <a:rPr lang="it-IT" sz="2100" dirty="0" err="1"/>
              <a:t>direct</a:t>
            </a:r>
            <a:r>
              <a:rPr lang="it-IT" sz="2100" dirty="0"/>
              <a:t> </a:t>
            </a:r>
            <a:r>
              <a:rPr lang="it-IT" sz="2100" dirty="0" err="1"/>
              <a:t>claim</a:t>
            </a:r>
            <a:r>
              <a:rPr lang="it-IT" sz="2100" dirty="0"/>
              <a:t> on the </a:t>
            </a:r>
            <a:r>
              <a:rPr lang="it-IT" sz="2100" dirty="0" err="1"/>
              <a:t>central</a:t>
            </a:r>
            <a:r>
              <a:rPr lang="it-IT" sz="2100" dirty="0"/>
              <a:t> </a:t>
            </a:r>
            <a:r>
              <a:rPr lang="it-IT" sz="2100" dirty="0" err="1"/>
              <a:t>bank</a:t>
            </a:r>
            <a:r>
              <a:rPr lang="it-IT" sz="2100" dirty="0"/>
              <a:t> or </a:t>
            </a:r>
            <a:r>
              <a:rPr lang="it-IT" sz="2100" dirty="0" err="1"/>
              <a:t>is</a:t>
            </a:r>
            <a:r>
              <a:rPr lang="it-IT" sz="2100" dirty="0"/>
              <a:t> the </a:t>
            </a:r>
            <a:r>
              <a:rPr lang="it-IT" sz="2100" dirty="0" err="1"/>
              <a:t>claim</a:t>
            </a:r>
            <a:r>
              <a:rPr lang="it-IT" sz="2100" dirty="0"/>
              <a:t> </a:t>
            </a:r>
            <a:r>
              <a:rPr lang="it-IT" sz="2100" dirty="0" err="1"/>
              <a:t>indirect</a:t>
            </a:r>
            <a:r>
              <a:rPr lang="it-IT" sz="2100" dirty="0"/>
              <a:t>, via </a:t>
            </a:r>
            <a:r>
              <a:rPr lang="it-IT" sz="2100" dirty="0" err="1"/>
              <a:t>payment</a:t>
            </a:r>
            <a:r>
              <a:rPr lang="it-IT" sz="2100" dirty="0"/>
              <a:t> </a:t>
            </a:r>
            <a:r>
              <a:rPr lang="it-IT" sz="2100" dirty="0" err="1"/>
              <a:t>intermediaries</a:t>
            </a:r>
            <a:r>
              <a:rPr lang="it-IT" sz="2100" dirty="0"/>
              <a:t>? </a:t>
            </a:r>
          </a:p>
          <a:p>
            <a:pPr marL="0" indent="0">
              <a:buNone/>
            </a:pPr>
            <a:r>
              <a:rPr lang="it-IT" sz="2100" dirty="0" err="1"/>
              <a:t>What</a:t>
            </a:r>
            <a:r>
              <a:rPr lang="it-IT" sz="2100" dirty="0"/>
              <a:t> </a:t>
            </a:r>
            <a:r>
              <a:rPr lang="it-IT" sz="2100" dirty="0" err="1"/>
              <a:t>is</a:t>
            </a:r>
            <a:r>
              <a:rPr lang="it-IT" sz="2100" dirty="0"/>
              <a:t> the </a:t>
            </a:r>
            <a:r>
              <a:rPr lang="it-IT" sz="2100" dirty="0" err="1"/>
              <a:t>operational</a:t>
            </a:r>
            <a:r>
              <a:rPr lang="it-IT" sz="2100" dirty="0"/>
              <a:t> </a:t>
            </a:r>
            <a:r>
              <a:rPr lang="it-IT" sz="2100" dirty="0" err="1"/>
              <a:t>role</a:t>
            </a:r>
            <a:r>
              <a:rPr lang="it-IT" sz="2100" dirty="0"/>
              <a:t> of the </a:t>
            </a:r>
            <a:r>
              <a:rPr lang="it-IT" sz="2100" dirty="0" err="1"/>
              <a:t>central</a:t>
            </a:r>
            <a:r>
              <a:rPr lang="it-IT" sz="2100" dirty="0"/>
              <a:t> </a:t>
            </a:r>
            <a:r>
              <a:rPr lang="it-IT" sz="2100" dirty="0" err="1"/>
              <a:t>bank</a:t>
            </a:r>
            <a:r>
              <a:rPr lang="it-IT" sz="2100" dirty="0"/>
              <a:t> and of private </a:t>
            </a:r>
            <a:r>
              <a:rPr lang="it-IT" sz="2100" dirty="0" err="1"/>
              <a:t>sector</a:t>
            </a:r>
            <a:r>
              <a:rPr lang="it-IT" sz="2100" dirty="0"/>
              <a:t> </a:t>
            </a:r>
            <a:r>
              <a:rPr lang="it-IT" sz="2100" dirty="0" err="1"/>
              <a:t>intermediaries</a:t>
            </a:r>
            <a:r>
              <a:rPr lang="it-IT" sz="2100" dirty="0"/>
              <a:t> in </a:t>
            </a:r>
            <a:r>
              <a:rPr lang="it-IT" sz="2100" dirty="0" err="1"/>
              <a:t>day</a:t>
            </a:r>
            <a:r>
              <a:rPr lang="it-IT" sz="2100" dirty="0"/>
              <a:t>-to-</a:t>
            </a:r>
            <a:r>
              <a:rPr lang="it-IT" sz="2100" dirty="0" err="1"/>
              <a:t>day</a:t>
            </a:r>
            <a:r>
              <a:rPr lang="it-IT" sz="2100" dirty="0"/>
              <a:t> </a:t>
            </a:r>
            <a:r>
              <a:rPr lang="it-IT" sz="2100" dirty="0" err="1"/>
              <a:t>payments</a:t>
            </a:r>
            <a:r>
              <a:rPr lang="it-IT" sz="2100" dirty="0"/>
              <a:t>?</a:t>
            </a:r>
          </a:p>
          <a:p>
            <a:pPr marL="0" indent="0">
              <a:buNone/>
            </a:pPr>
            <a:r>
              <a:rPr lang="it-IT" sz="2100" dirty="0"/>
              <a:t>Three </a:t>
            </a:r>
            <a:r>
              <a:rPr lang="it-IT" sz="2100" dirty="0" err="1"/>
              <a:t>architectures</a:t>
            </a:r>
            <a:r>
              <a:rPr lang="it-IT" sz="2100" dirty="0"/>
              <a:t>:</a:t>
            </a:r>
          </a:p>
          <a:p>
            <a:r>
              <a:rPr lang="it-IT" sz="2100" b="1" dirty="0" err="1"/>
              <a:t>Indirect</a:t>
            </a:r>
            <a:r>
              <a:rPr lang="it-IT" sz="2100" b="1" dirty="0"/>
              <a:t> CBDC</a:t>
            </a:r>
            <a:r>
              <a:rPr lang="it-IT" sz="2100" dirty="0"/>
              <a:t> (</a:t>
            </a:r>
            <a:r>
              <a:rPr lang="it-IT" sz="2100" dirty="0" err="1"/>
              <a:t>two-tier</a:t>
            </a:r>
            <a:r>
              <a:rPr lang="it-IT" sz="2100" dirty="0"/>
              <a:t> CBDC) model: the consumer </a:t>
            </a:r>
            <a:r>
              <a:rPr lang="it-IT" sz="2100" dirty="0" err="1"/>
              <a:t>has</a:t>
            </a:r>
            <a:r>
              <a:rPr lang="it-IT" sz="2100" dirty="0"/>
              <a:t> a </a:t>
            </a:r>
            <a:r>
              <a:rPr lang="it-IT" sz="2100" dirty="0" err="1"/>
              <a:t>claim</a:t>
            </a:r>
            <a:r>
              <a:rPr lang="it-IT" sz="2100" dirty="0"/>
              <a:t> on an </a:t>
            </a:r>
            <a:r>
              <a:rPr lang="it-IT" sz="2100" dirty="0" err="1"/>
              <a:t>intermediary</a:t>
            </a:r>
            <a:r>
              <a:rPr lang="it-IT" sz="2100" dirty="0"/>
              <a:t>, with the </a:t>
            </a:r>
            <a:r>
              <a:rPr lang="it-IT" sz="2100" dirty="0" err="1"/>
              <a:t>central</a:t>
            </a:r>
            <a:r>
              <a:rPr lang="it-IT" sz="2100" dirty="0"/>
              <a:t> </a:t>
            </a:r>
            <a:r>
              <a:rPr lang="it-IT" sz="2100" dirty="0" err="1"/>
              <a:t>bank</a:t>
            </a:r>
            <a:r>
              <a:rPr lang="it-IT" sz="2100" dirty="0"/>
              <a:t> </a:t>
            </a:r>
            <a:r>
              <a:rPr lang="it-IT" sz="2100" dirty="0" err="1"/>
              <a:t>keeping</a:t>
            </a:r>
            <a:r>
              <a:rPr lang="it-IT" sz="2100" dirty="0"/>
              <a:t> </a:t>
            </a:r>
            <a:r>
              <a:rPr lang="it-IT" sz="2100" dirty="0" err="1"/>
              <a:t>track</a:t>
            </a:r>
            <a:r>
              <a:rPr lang="it-IT" sz="2100" dirty="0"/>
              <a:t> </a:t>
            </a:r>
            <a:r>
              <a:rPr lang="it-IT" sz="2100" dirty="0" err="1"/>
              <a:t>only</a:t>
            </a:r>
            <a:r>
              <a:rPr lang="it-IT" sz="2100" dirty="0"/>
              <a:t> of </a:t>
            </a:r>
            <a:r>
              <a:rPr lang="it-IT" sz="2100" dirty="0" err="1"/>
              <a:t>wholesale</a:t>
            </a:r>
            <a:r>
              <a:rPr lang="it-IT" sz="2100" dirty="0"/>
              <a:t> accounts. </a:t>
            </a:r>
          </a:p>
          <a:p>
            <a:r>
              <a:rPr lang="it-IT" sz="2100" b="1" dirty="0"/>
              <a:t>Direct CBDC</a:t>
            </a:r>
            <a:r>
              <a:rPr lang="it-IT" sz="2100" dirty="0"/>
              <a:t> model: the CBDC </a:t>
            </a:r>
            <a:r>
              <a:rPr lang="it-IT" sz="2100" dirty="0" err="1"/>
              <a:t>represents</a:t>
            </a:r>
            <a:r>
              <a:rPr lang="it-IT" sz="2100" dirty="0"/>
              <a:t> a </a:t>
            </a:r>
            <a:r>
              <a:rPr lang="it-IT" sz="2100" dirty="0" err="1"/>
              <a:t>direct</a:t>
            </a:r>
            <a:r>
              <a:rPr lang="it-IT" sz="2100" dirty="0"/>
              <a:t> </a:t>
            </a:r>
            <a:r>
              <a:rPr lang="it-IT" sz="2100" dirty="0" err="1"/>
              <a:t>claim</a:t>
            </a:r>
            <a:r>
              <a:rPr lang="it-IT" sz="2100" dirty="0"/>
              <a:t> on the </a:t>
            </a:r>
            <a:r>
              <a:rPr lang="it-IT" sz="2100" dirty="0" err="1"/>
              <a:t>central</a:t>
            </a:r>
            <a:r>
              <a:rPr lang="it-IT" sz="2100" dirty="0"/>
              <a:t> </a:t>
            </a:r>
            <a:r>
              <a:rPr lang="it-IT" sz="2100" dirty="0" err="1"/>
              <a:t>bank</a:t>
            </a:r>
            <a:r>
              <a:rPr lang="it-IT" sz="2100" dirty="0"/>
              <a:t>, </a:t>
            </a:r>
            <a:r>
              <a:rPr lang="it-IT" sz="2100" dirty="0" err="1"/>
              <a:t>which</a:t>
            </a:r>
            <a:r>
              <a:rPr lang="it-IT" sz="2100" dirty="0"/>
              <a:t> </a:t>
            </a:r>
            <a:r>
              <a:rPr lang="it-IT" sz="2100" dirty="0" err="1"/>
              <a:t>keeps</a:t>
            </a:r>
            <a:r>
              <a:rPr lang="it-IT" sz="2100" dirty="0"/>
              <a:t> a record of </a:t>
            </a:r>
            <a:r>
              <a:rPr lang="it-IT" sz="2100" dirty="0" err="1"/>
              <a:t>all</a:t>
            </a:r>
            <a:r>
              <a:rPr lang="it-IT" sz="2100" dirty="0"/>
              <a:t> balances and </a:t>
            </a:r>
            <a:r>
              <a:rPr lang="it-IT" sz="2100" dirty="0" err="1"/>
              <a:t>updates</a:t>
            </a:r>
            <a:r>
              <a:rPr lang="it-IT" sz="2100" dirty="0"/>
              <a:t> </a:t>
            </a:r>
            <a:r>
              <a:rPr lang="it-IT" sz="2100" dirty="0" err="1"/>
              <a:t>it</a:t>
            </a:r>
            <a:r>
              <a:rPr lang="it-IT" sz="2100" dirty="0"/>
              <a:t> with </a:t>
            </a:r>
            <a:r>
              <a:rPr lang="it-IT" sz="2100" dirty="0" err="1"/>
              <a:t>every</a:t>
            </a:r>
            <a:r>
              <a:rPr lang="it-IT" sz="2100" dirty="0"/>
              <a:t> </a:t>
            </a:r>
            <a:r>
              <a:rPr lang="it-IT" sz="2100" dirty="0" err="1"/>
              <a:t>transaction</a:t>
            </a:r>
            <a:r>
              <a:rPr lang="it-IT" sz="2100" dirty="0"/>
              <a:t>. </a:t>
            </a:r>
          </a:p>
          <a:p>
            <a:r>
              <a:rPr lang="it-IT" sz="2100" b="1" dirty="0" err="1"/>
              <a:t>Hybrid</a:t>
            </a:r>
            <a:r>
              <a:rPr lang="it-IT" sz="2100" b="1" dirty="0"/>
              <a:t> CBDC</a:t>
            </a:r>
            <a:r>
              <a:rPr lang="it-IT" sz="2100" dirty="0"/>
              <a:t> model: an intermediate </a:t>
            </a:r>
            <a:r>
              <a:rPr lang="it-IT" sz="2100" dirty="0" err="1"/>
              <a:t>solution</a:t>
            </a:r>
            <a:r>
              <a:rPr lang="it-IT" sz="2100" dirty="0"/>
              <a:t> </a:t>
            </a:r>
            <a:r>
              <a:rPr lang="it-IT" sz="2100" dirty="0" err="1"/>
              <a:t>providing</a:t>
            </a:r>
            <a:r>
              <a:rPr lang="it-IT" sz="2100" dirty="0"/>
              <a:t> for </a:t>
            </a:r>
            <a:r>
              <a:rPr lang="it-IT" sz="2100" dirty="0" err="1"/>
              <a:t>direct</a:t>
            </a:r>
            <a:r>
              <a:rPr lang="it-IT" sz="2100" dirty="0"/>
              <a:t> </a:t>
            </a:r>
            <a:r>
              <a:rPr lang="it-IT" sz="2100" dirty="0" err="1"/>
              <a:t>claims</a:t>
            </a:r>
            <a:r>
              <a:rPr lang="it-IT" sz="2100" dirty="0"/>
              <a:t> on the </a:t>
            </a:r>
            <a:r>
              <a:rPr lang="it-IT" sz="2100" dirty="0" err="1"/>
              <a:t>central</a:t>
            </a:r>
            <a:r>
              <a:rPr lang="it-IT" sz="2100" dirty="0"/>
              <a:t> </a:t>
            </a:r>
            <a:r>
              <a:rPr lang="it-IT" sz="2100" dirty="0" err="1"/>
              <a:t>bank</a:t>
            </a:r>
            <a:r>
              <a:rPr lang="it-IT" sz="2100" dirty="0"/>
              <a:t> </a:t>
            </a:r>
            <a:r>
              <a:rPr lang="it-IT" sz="2100" dirty="0" err="1"/>
              <a:t>while</a:t>
            </a:r>
            <a:r>
              <a:rPr lang="it-IT" sz="2100" dirty="0"/>
              <a:t> </a:t>
            </a:r>
            <a:r>
              <a:rPr lang="it-IT" sz="2100" dirty="0" err="1"/>
              <a:t>allowing</a:t>
            </a:r>
            <a:r>
              <a:rPr lang="it-IT" sz="2100" dirty="0"/>
              <a:t> </a:t>
            </a:r>
            <a:r>
              <a:rPr lang="it-IT" sz="2100" dirty="0" err="1"/>
              <a:t>intermediaries</a:t>
            </a:r>
            <a:r>
              <a:rPr lang="it-IT" sz="2100" dirty="0"/>
              <a:t> to </a:t>
            </a:r>
            <a:r>
              <a:rPr lang="it-IT" sz="2100" dirty="0" err="1"/>
              <a:t>handle</a:t>
            </a:r>
            <a:r>
              <a:rPr lang="it-IT" sz="2100" dirty="0"/>
              <a:t> </a:t>
            </a:r>
            <a:r>
              <a:rPr lang="it-IT" sz="2100" dirty="0" err="1"/>
              <a:t>payments</a:t>
            </a:r>
            <a:r>
              <a:rPr lang="it-IT" sz="2100" dirty="0"/>
              <a:t>. </a:t>
            </a:r>
          </a:p>
        </p:txBody>
      </p:sp>
    </p:spTree>
    <p:extLst>
      <p:ext uri="{BB962C8B-B14F-4D97-AF65-F5344CB8AC3E}">
        <p14:creationId xmlns:p14="http://schemas.microsoft.com/office/powerpoint/2010/main" val="820485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172BC2B6-7257-764B-B711-C8F1097B67F2}"/>
              </a:ext>
            </a:extLst>
          </p:cNvPr>
          <p:cNvPicPr>
            <a:picLocks noGrp="1" noChangeAspect="1"/>
          </p:cNvPicPr>
          <p:nvPr>
            <p:ph idx="1"/>
          </p:nvPr>
        </p:nvPicPr>
        <p:blipFill>
          <a:blip r:embed="rId2"/>
          <a:stretch>
            <a:fillRect/>
          </a:stretch>
        </p:blipFill>
        <p:spPr>
          <a:xfrm>
            <a:off x="1226634" y="485394"/>
            <a:ext cx="6804441" cy="5948047"/>
          </a:xfrm>
          <a:prstGeom prst="rect">
            <a:avLst/>
          </a:prstGeom>
        </p:spPr>
      </p:pic>
    </p:spTree>
    <p:extLst>
      <p:ext uri="{BB962C8B-B14F-4D97-AF65-F5344CB8AC3E}">
        <p14:creationId xmlns:p14="http://schemas.microsoft.com/office/powerpoint/2010/main" val="3266688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AAF6B5-A886-9F40-A53A-56F6B5CD3D5B}"/>
              </a:ext>
            </a:extLst>
          </p:cNvPr>
          <p:cNvSpPr>
            <a:spLocks noGrp="1"/>
          </p:cNvSpPr>
          <p:nvPr>
            <p:ph type="title"/>
          </p:nvPr>
        </p:nvSpPr>
        <p:spPr/>
        <p:txBody>
          <a:bodyPr/>
          <a:lstStyle/>
          <a:p>
            <a:r>
              <a:rPr lang="it-IT" dirty="0"/>
              <a:t>5.1 </a:t>
            </a:r>
            <a:r>
              <a:rPr lang="it-IT" dirty="0" err="1"/>
              <a:t>Indirect</a:t>
            </a:r>
            <a:r>
              <a:rPr lang="it-IT" dirty="0"/>
              <a:t> CBDC</a:t>
            </a:r>
          </a:p>
        </p:txBody>
      </p:sp>
      <p:sp>
        <p:nvSpPr>
          <p:cNvPr id="3" name="Segnaposto contenuto 2">
            <a:extLst>
              <a:ext uri="{FF2B5EF4-FFF2-40B4-BE49-F238E27FC236}">
                <a16:creationId xmlns:a16="http://schemas.microsoft.com/office/drawing/2014/main" id="{44FC2F1F-5E1A-064B-BA3D-C453915B88FF}"/>
              </a:ext>
            </a:extLst>
          </p:cNvPr>
          <p:cNvSpPr>
            <a:spLocks noGrp="1"/>
          </p:cNvSpPr>
          <p:nvPr>
            <p:ph idx="1"/>
          </p:nvPr>
        </p:nvSpPr>
        <p:spPr>
          <a:xfrm>
            <a:off x="628650" y="1290366"/>
            <a:ext cx="7886700" cy="5110434"/>
          </a:xfrm>
        </p:spPr>
        <p:txBody>
          <a:bodyPr>
            <a:noAutofit/>
          </a:bodyPr>
          <a:lstStyle/>
          <a:p>
            <a:pPr marL="0" indent="0">
              <a:buNone/>
            </a:pPr>
            <a:r>
              <a:rPr lang="it-IT" sz="1800" dirty="0"/>
              <a:t>CBDC </a:t>
            </a:r>
            <a:r>
              <a:rPr lang="it-IT" sz="1800" dirty="0" err="1"/>
              <a:t>is</a:t>
            </a:r>
            <a:r>
              <a:rPr lang="it-IT" sz="1800" dirty="0"/>
              <a:t> </a:t>
            </a:r>
            <a:r>
              <a:rPr lang="it-IT" sz="1800" dirty="0" err="1"/>
              <a:t>not</a:t>
            </a:r>
            <a:r>
              <a:rPr lang="it-IT" sz="1800" dirty="0"/>
              <a:t> a </a:t>
            </a:r>
            <a:r>
              <a:rPr lang="it-IT" sz="1800" dirty="0" err="1"/>
              <a:t>direct</a:t>
            </a:r>
            <a:r>
              <a:rPr lang="it-IT" sz="1800" dirty="0"/>
              <a:t> </a:t>
            </a:r>
            <a:r>
              <a:rPr lang="it-IT" sz="1800" dirty="0" err="1"/>
              <a:t>claim</a:t>
            </a:r>
            <a:r>
              <a:rPr lang="it-IT" sz="1800" dirty="0"/>
              <a:t> on the </a:t>
            </a:r>
            <a:r>
              <a:rPr lang="it-IT" sz="1800" dirty="0" err="1"/>
              <a:t>central</a:t>
            </a:r>
            <a:r>
              <a:rPr lang="it-IT" sz="1800" dirty="0"/>
              <a:t> </a:t>
            </a:r>
            <a:r>
              <a:rPr lang="it-IT" sz="1800" dirty="0" err="1"/>
              <a:t>bank</a:t>
            </a:r>
            <a:r>
              <a:rPr lang="it-IT" sz="1800" dirty="0"/>
              <a:t>. The </a:t>
            </a:r>
            <a:r>
              <a:rPr lang="it-IT" sz="1800" dirty="0" err="1"/>
              <a:t>intermediary</a:t>
            </a:r>
            <a:r>
              <a:rPr lang="it-IT" sz="1800" dirty="0"/>
              <a:t> </a:t>
            </a:r>
            <a:r>
              <a:rPr lang="it-IT" sz="1800" dirty="0" err="1"/>
              <a:t>is</a:t>
            </a:r>
            <a:r>
              <a:rPr lang="it-IT" sz="1800" dirty="0"/>
              <a:t> </a:t>
            </a:r>
            <a:r>
              <a:rPr lang="it-IT" sz="1800" dirty="0" err="1"/>
              <a:t>mandated</a:t>
            </a:r>
            <a:r>
              <a:rPr lang="it-IT" sz="1800" dirty="0"/>
              <a:t> to </a:t>
            </a:r>
            <a:r>
              <a:rPr lang="it-IT" sz="1800" dirty="0" err="1"/>
              <a:t>fully</a:t>
            </a:r>
            <a:r>
              <a:rPr lang="it-IT" sz="1800" dirty="0"/>
              <a:t> back </a:t>
            </a:r>
            <a:r>
              <a:rPr lang="it-IT" sz="1800" dirty="0" err="1"/>
              <a:t>each</a:t>
            </a:r>
            <a:r>
              <a:rPr lang="it-IT" sz="1800" dirty="0"/>
              <a:t> </a:t>
            </a:r>
            <a:r>
              <a:rPr lang="it-IT" sz="1800" dirty="0" err="1"/>
              <a:t>outstanding</a:t>
            </a:r>
            <a:r>
              <a:rPr lang="it-IT" sz="1800" dirty="0"/>
              <a:t> </a:t>
            </a:r>
            <a:r>
              <a:rPr lang="it-IT" sz="1800" dirty="0" err="1"/>
              <a:t>indirect</a:t>
            </a:r>
            <a:r>
              <a:rPr lang="it-IT" sz="1800" dirty="0"/>
              <a:t> CBDC-</a:t>
            </a:r>
            <a:r>
              <a:rPr lang="it-IT" sz="1800" dirty="0" err="1"/>
              <a:t>like</a:t>
            </a:r>
            <a:r>
              <a:rPr lang="it-IT" sz="1800" dirty="0"/>
              <a:t> </a:t>
            </a:r>
            <a:r>
              <a:rPr lang="it-IT" sz="1800" dirty="0" err="1"/>
              <a:t>liability</a:t>
            </a:r>
            <a:r>
              <a:rPr lang="it-IT" sz="1800" dirty="0"/>
              <a:t> to the consumer to </a:t>
            </a:r>
            <a:r>
              <a:rPr lang="it-IT" sz="1800" dirty="0" err="1"/>
              <a:t>retail</a:t>
            </a:r>
            <a:r>
              <a:rPr lang="it-IT" sz="1800" dirty="0"/>
              <a:t> consumers via </a:t>
            </a:r>
            <a:r>
              <a:rPr lang="it-IT" sz="1800" dirty="0" err="1"/>
              <a:t>its</a:t>
            </a:r>
            <a:r>
              <a:rPr lang="it-IT" sz="1800" dirty="0"/>
              <a:t> holding of </a:t>
            </a:r>
            <a:r>
              <a:rPr lang="it-IT" sz="1800" dirty="0" err="1"/>
              <a:t>actual</a:t>
            </a:r>
            <a:r>
              <a:rPr lang="it-IT" sz="1800" dirty="0"/>
              <a:t> </a:t>
            </a:r>
            <a:r>
              <a:rPr lang="it-IT" sz="1800" dirty="0" err="1"/>
              <a:t>CBDCs</a:t>
            </a:r>
            <a:r>
              <a:rPr lang="it-IT" sz="1800" dirty="0"/>
              <a:t> (or </a:t>
            </a:r>
            <a:r>
              <a:rPr lang="it-IT" sz="1800" dirty="0" err="1"/>
              <a:t>other</a:t>
            </a:r>
            <a:r>
              <a:rPr lang="it-IT" sz="1800" dirty="0"/>
              <a:t> </a:t>
            </a:r>
            <a:r>
              <a:rPr lang="it-IT" sz="1800" dirty="0" err="1"/>
              <a:t>central</a:t>
            </a:r>
            <a:r>
              <a:rPr lang="it-IT" sz="1800" dirty="0"/>
              <a:t> </a:t>
            </a:r>
            <a:r>
              <a:rPr lang="it-IT" sz="1800" dirty="0" err="1"/>
              <a:t>bank</a:t>
            </a:r>
            <a:r>
              <a:rPr lang="it-IT" sz="1800" dirty="0"/>
              <a:t> </a:t>
            </a:r>
            <a:r>
              <a:rPr lang="it-IT" sz="1800" dirty="0" err="1"/>
              <a:t>money</a:t>
            </a:r>
            <a:r>
              <a:rPr lang="it-IT" sz="1800" dirty="0"/>
              <a:t>) </a:t>
            </a:r>
            <a:r>
              <a:rPr lang="it-IT" sz="1800" dirty="0" err="1"/>
              <a:t>deposited</a:t>
            </a:r>
            <a:r>
              <a:rPr lang="it-IT" sz="1800" dirty="0"/>
              <a:t> </a:t>
            </a:r>
            <a:r>
              <a:rPr lang="it-IT" sz="1800" dirty="0" err="1"/>
              <a:t>at</a:t>
            </a:r>
            <a:r>
              <a:rPr lang="it-IT" sz="1800" dirty="0"/>
              <a:t> the </a:t>
            </a:r>
            <a:r>
              <a:rPr lang="it-IT" sz="1800" dirty="0" err="1"/>
              <a:t>central</a:t>
            </a:r>
            <a:r>
              <a:rPr lang="it-IT" sz="1800" dirty="0"/>
              <a:t> </a:t>
            </a:r>
            <a:r>
              <a:rPr lang="it-IT" sz="1800" dirty="0" err="1"/>
              <a:t>bank</a:t>
            </a:r>
            <a:r>
              <a:rPr lang="it-IT" sz="1800" dirty="0"/>
              <a:t>. </a:t>
            </a:r>
          </a:p>
          <a:p>
            <a:pPr marL="0" indent="0">
              <a:buNone/>
            </a:pPr>
            <a:r>
              <a:rPr lang="it-IT" sz="1800" dirty="0" err="1"/>
              <a:t>It</a:t>
            </a:r>
            <a:r>
              <a:rPr lang="it-IT" sz="1800" dirty="0"/>
              <a:t> </a:t>
            </a:r>
            <a:r>
              <a:rPr lang="it-IT" sz="1800" dirty="0" err="1"/>
              <a:t>is</a:t>
            </a:r>
            <a:r>
              <a:rPr lang="it-IT" sz="1800" dirty="0"/>
              <a:t> </a:t>
            </a:r>
            <a:r>
              <a:rPr lang="it-IT" sz="1800" dirty="0" err="1"/>
              <a:t>similar</a:t>
            </a:r>
            <a:r>
              <a:rPr lang="it-IT" sz="1800" dirty="0"/>
              <a:t> to commercial </a:t>
            </a:r>
            <a:r>
              <a:rPr lang="it-IT" sz="1800" dirty="0" err="1"/>
              <a:t>bank</a:t>
            </a:r>
            <a:r>
              <a:rPr lang="it-IT" sz="1800" dirty="0"/>
              <a:t> </a:t>
            </a:r>
            <a:r>
              <a:rPr lang="it-IT" sz="1800" dirty="0" err="1"/>
              <a:t>currency</a:t>
            </a:r>
            <a:r>
              <a:rPr lang="it-IT" sz="1800" dirty="0"/>
              <a:t> </a:t>
            </a:r>
            <a:r>
              <a:rPr lang="it-IT" sz="1800" dirty="0" err="1"/>
              <a:t>but</a:t>
            </a:r>
            <a:r>
              <a:rPr lang="it-IT" sz="1800" dirty="0"/>
              <a:t> </a:t>
            </a:r>
            <a:r>
              <a:rPr lang="it-IT" sz="1800" dirty="0" err="1"/>
              <a:t>it</a:t>
            </a:r>
            <a:r>
              <a:rPr lang="it-IT" sz="1800" dirty="0"/>
              <a:t> </a:t>
            </a:r>
            <a:r>
              <a:rPr lang="it-IT" sz="1800" dirty="0" err="1"/>
              <a:t>is</a:t>
            </a:r>
            <a:r>
              <a:rPr lang="it-IT" sz="1800" dirty="0"/>
              <a:t> a </a:t>
            </a:r>
            <a:r>
              <a:rPr lang="it-IT" sz="1800" dirty="0" err="1"/>
              <a:t>liability</a:t>
            </a:r>
            <a:r>
              <a:rPr lang="it-IT" sz="1800" dirty="0"/>
              <a:t> of the </a:t>
            </a:r>
            <a:r>
              <a:rPr lang="it-IT" sz="1800" dirty="0" err="1"/>
              <a:t>central</a:t>
            </a:r>
            <a:r>
              <a:rPr lang="it-IT" sz="1800" dirty="0"/>
              <a:t> </a:t>
            </a:r>
            <a:r>
              <a:rPr lang="it-IT" sz="1800" dirty="0" err="1"/>
              <a:t>bank</a:t>
            </a:r>
            <a:r>
              <a:rPr lang="it-IT" sz="1800" dirty="0"/>
              <a:t>.</a:t>
            </a:r>
          </a:p>
          <a:p>
            <a:pPr marL="0" indent="0">
              <a:buNone/>
            </a:pPr>
            <a:r>
              <a:rPr lang="it-IT" sz="1800" dirty="0"/>
              <a:t>To </a:t>
            </a:r>
            <a:r>
              <a:rPr lang="it-IT" sz="1800" dirty="0" err="1"/>
              <a:t>get</a:t>
            </a:r>
            <a:r>
              <a:rPr lang="it-IT" sz="1800" dirty="0"/>
              <a:t> CBDC a </a:t>
            </a:r>
            <a:r>
              <a:rPr lang="it-IT" sz="1800" dirty="0" err="1"/>
              <a:t>person</a:t>
            </a:r>
            <a:r>
              <a:rPr lang="it-IT" sz="1800" dirty="0"/>
              <a:t> </a:t>
            </a:r>
            <a:r>
              <a:rPr lang="it-IT" sz="1800" dirty="0" err="1"/>
              <a:t>should</a:t>
            </a:r>
            <a:r>
              <a:rPr lang="it-IT" sz="1800" dirty="0"/>
              <a:t> </a:t>
            </a:r>
            <a:r>
              <a:rPr lang="it-IT" sz="1800" dirty="0" err="1"/>
              <a:t>exchange</a:t>
            </a:r>
            <a:r>
              <a:rPr lang="it-IT" sz="1800" dirty="0"/>
              <a:t> </a:t>
            </a:r>
            <a:r>
              <a:rPr lang="it-IT" sz="1800" dirty="0" err="1"/>
              <a:t>other</a:t>
            </a:r>
            <a:r>
              <a:rPr lang="it-IT" sz="1800" dirty="0"/>
              <a:t> </a:t>
            </a:r>
            <a:r>
              <a:rPr lang="it-IT" sz="1800" dirty="0" err="1"/>
              <a:t>money</a:t>
            </a:r>
            <a:r>
              <a:rPr lang="it-IT" sz="1800" dirty="0"/>
              <a:t> for </a:t>
            </a:r>
            <a:r>
              <a:rPr lang="it-IT" sz="1800" dirty="0" err="1"/>
              <a:t>it</a:t>
            </a:r>
            <a:r>
              <a:rPr lang="it-IT" sz="1800" dirty="0"/>
              <a:t> (cash or </a:t>
            </a:r>
            <a:r>
              <a:rPr lang="it-IT" sz="1800" dirty="0" err="1"/>
              <a:t>bank</a:t>
            </a:r>
            <a:r>
              <a:rPr lang="it-IT" sz="1800" dirty="0"/>
              <a:t> </a:t>
            </a:r>
            <a:r>
              <a:rPr lang="it-IT" sz="1800" dirty="0" err="1"/>
              <a:t>depositis</a:t>
            </a:r>
            <a:r>
              <a:rPr lang="it-IT" sz="1800" dirty="0"/>
              <a:t>).</a:t>
            </a:r>
          </a:p>
          <a:p>
            <a:pPr marL="0" indent="0">
              <a:buNone/>
            </a:pPr>
            <a:r>
              <a:rPr lang="it-IT" sz="1800" dirty="0"/>
              <a:t>CBDC by </a:t>
            </a:r>
            <a:r>
              <a:rPr lang="it-IT" sz="1800" dirty="0" err="1"/>
              <a:t>banks</a:t>
            </a:r>
            <a:r>
              <a:rPr lang="it-IT" sz="1800" dirty="0"/>
              <a:t> </a:t>
            </a:r>
            <a:r>
              <a:rPr lang="it-IT" sz="1800" dirty="0" err="1"/>
              <a:t>at</a:t>
            </a:r>
            <a:r>
              <a:rPr lang="it-IT" sz="1800" dirty="0"/>
              <a:t> the </a:t>
            </a:r>
            <a:r>
              <a:rPr lang="it-IT" sz="1800" dirty="0" err="1"/>
              <a:t>central</a:t>
            </a:r>
            <a:r>
              <a:rPr lang="it-IT" sz="1800" dirty="0"/>
              <a:t> </a:t>
            </a:r>
            <a:r>
              <a:rPr lang="it-IT" sz="1800" dirty="0" err="1"/>
              <a:t>banks</a:t>
            </a:r>
            <a:r>
              <a:rPr lang="it-IT" sz="1800" dirty="0"/>
              <a:t> are </a:t>
            </a:r>
            <a:r>
              <a:rPr lang="it-IT" sz="1800" dirty="0" err="1"/>
              <a:t>included</a:t>
            </a:r>
            <a:r>
              <a:rPr lang="it-IT" sz="1800" dirty="0"/>
              <a:t> in </a:t>
            </a:r>
            <a:r>
              <a:rPr lang="it-IT" sz="1800" dirty="0" err="1"/>
              <a:t>reserves</a:t>
            </a:r>
            <a:r>
              <a:rPr lang="it-IT" sz="1800" dirty="0"/>
              <a:t> (</a:t>
            </a:r>
            <a:r>
              <a:rPr lang="it-IT" sz="1800" dirty="0" err="1"/>
              <a:t>monetary</a:t>
            </a:r>
            <a:r>
              <a:rPr lang="it-IT" sz="1800" dirty="0"/>
              <a:t> base).</a:t>
            </a:r>
          </a:p>
          <a:p>
            <a:pPr marL="0" indent="0">
              <a:buNone/>
            </a:pPr>
            <a:r>
              <a:rPr lang="it-IT" sz="1800" dirty="0" err="1"/>
              <a:t>Intermediaries</a:t>
            </a:r>
            <a:r>
              <a:rPr lang="it-IT" sz="1800" dirty="0"/>
              <a:t> </a:t>
            </a:r>
            <a:r>
              <a:rPr lang="it-IT" sz="1800" dirty="0" err="1"/>
              <a:t>handle</a:t>
            </a:r>
            <a:r>
              <a:rPr lang="it-IT" sz="1800" dirty="0"/>
              <a:t> </a:t>
            </a:r>
            <a:r>
              <a:rPr lang="it-IT" sz="1800" dirty="0" err="1"/>
              <a:t>communication</a:t>
            </a:r>
            <a:r>
              <a:rPr lang="it-IT" sz="1800" dirty="0"/>
              <a:t> with </a:t>
            </a:r>
            <a:r>
              <a:rPr lang="it-IT" sz="1800" dirty="0" err="1"/>
              <a:t>retail</a:t>
            </a:r>
            <a:r>
              <a:rPr lang="it-IT" sz="1800" dirty="0"/>
              <a:t> clients, net </a:t>
            </a:r>
            <a:r>
              <a:rPr lang="it-IT" sz="1800" dirty="0" err="1"/>
              <a:t>payments</a:t>
            </a:r>
            <a:r>
              <a:rPr lang="it-IT" sz="1800" dirty="0"/>
              <a:t> and </a:t>
            </a:r>
            <a:r>
              <a:rPr lang="it-IT" sz="1800" dirty="0" err="1"/>
              <a:t>send</a:t>
            </a:r>
            <a:r>
              <a:rPr lang="it-IT" sz="1800" dirty="0"/>
              <a:t> </a:t>
            </a:r>
            <a:r>
              <a:rPr lang="it-IT" sz="1800" dirty="0" err="1"/>
              <a:t>payment</a:t>
            </a:r>
            <a:r>
              <a:rPr lang="it-IT" sz="1800" dirty="0"/>
              <a:t> </a:t>
            </a:r>
            <a:r>
              <a:rPr lang="it-IT" sz="1800" dirty="0" err="1"/>
              <a:t>messages</a:t>
            </a:r>
            <a:r>
              <a:rPr lang="it-IT" sz="1800" dirty="0"/>
              <a:t> to </a:t>
            </a:r>
            <a:r>
              <a:rPr lang="it-IT" sz="1800" dirty="0" err="1"/>
              <a:t>other</a:t>
            </a:r>
            <a:r>
              <a:rPr lang="it-IT" sz="1800" dirty="0"/>
              <a:t> </a:t>
            </a:r>
            <a:r>
              <a:rPr lang="it-IT" sz="1800" dirty="0" err="1"/>
              <a:t>intermediaries</a:t>
            </a:r>
            <a:r>
              <a:rPr lang="it-IT" sz="1800" dirty="0"/>
              <a:t> and </a:t>
            </a:r>
            <a:r>
              <a:rPr lang="it-IT" sz="1800" dirty="0" err="1"/>
              <a:t>wholesale</a:t>
            </a:r>
            <a:r>
              <a:rPr lang="it-IT" sz="1800" dirty="0"/>
              <a:t> </a:t>
            </a:r>
            <a:r>
              <a:rPr lang="it-IT" sz="1800" dirty="0" err="1"/>
              <a:t>payment</a:t>
            </a:r>
            <a:r>
              <a:rPr lang="it-IT" sz="1800" dirty="0"/>
              <a:t> </a:t>
            </a:r>
            <a:r>
              <a:rPr lang="it-IT" sz="1800" dirty="0" err="1"/>
              <a:t>instructions</a:t>
            </a:r>
            <a:r>
              <a:rPr lang="it-IT" sz="1800" dirty="0"/>
              <a:t> to the </a:t>
            </a:r>
            <a:r>
              <a:rPr lang="it-IT" sz="1800" dirty="0" err="1"/>
              <a:t>central</a:t>
            </a:r>
            <a:r>
              <a:rPr lang="it-IT" sz="1800" dirty="0"/>
              <a:t> </a:t>
            </a:r>
            <a:r>
              <a:rPr lang="it-IT" sz="1800" dirty="0" err="1"/>
              <a:t>bank</a:t>
            </a:r>
            <a:r>
              <a:rPr lang="it-IT" sz="1800" dirty="0"/>
              <a:t>. The </a:t>
            </a:r>
            <a:r>
              <a:rPr lang="it-IT" sz="1800" dirty="0" err="1"/>
              <a:t>latter</a:t>
            </a:r>
            <a:r>
              <a:rPr lang="it-IT" sz="1800" dirty="0"/>
              <a:t> </a:t>
            </a:r>
            <a:r>
              <a:rPr lang="it-IT" sz="1800" dirty="0" err="1"/>
              <a:t>settles</a:t>
            </a:r>
            <a:r>
              <a:rPr lang="it-IT" sz="1800" dirty="0"/>
              <a:t> </a:t>
            </a:r>
            <a:r>
              <a:rPr lang="it-IT" sz="1800" dirty="0" err="1"/>
              <a:t>wholesale</a:t>
            </a:r>
            <a:r>
              <a:rPr lang="it-IT" sz="1800" dirty="0"/>
              <a:t> CBDC accounts with </a:t>
            </a:r>
            <a:r>
              <a:rPr lang="it-IT" sz="1800" dirty="0" err="1"/>
              <a:t>finality</a:t>
            </a:r>
            <a:r>
              <a:rPr lang="it-IT" sz="1800" dirty="0"/>
              <a:t>. </a:t>
            </a:r>
          </a:p>
          <a:p>
            <a:pPr marL="0" indent="0">
              <a:buNone/>
            </a:pPr>
            <a:r>
              <a:rPr lang="it-IT" sz="1800" dirty="0"/>
              <a:t>The </a:t>
            </a:r>
            <a:r>
              <a:rPr lang="it-IT" sz="1800" dirty="0" err="1"/>
              <a:t>system</a:t>
            </a:r>
            <a:r>
              <a:rPr lang="it-IT" sz="1800" dirty="0"/>
              <a:t> </a:t>
            </a:r>
            <a:r>
              <a:rPr lang="it-IT" sz="1800" dirty="0" err="1"/>
              <a:t>is</a:t>
            </a:r>
            <a:r>
              <a:rPr lang="it-IT" sz="1800" dirty="0"/>
              <a:t> </a:t>
            </a:r>
            <a:r>
              <a:rPr lang="it-IT" sz="1800" dirty="0" err="1"/>
              <a:t>based</a:t>
            </a:r>
            <a:r>
              <a:rPr lang="it-IT" sz="1800" dirty="0"/>
              <a:t> on </a:t>
            </a:r>
            <a:r>
              <a:rPr lang="it-IT" sz="1800" dirty="0" err="1"/>
              <a:t>intermediaries</a:t>
            </a:r>
            <a:r>
              <a:rPr lang="it-IT" sz="1800" dirty="0"/>
              <a:t>, </a:t>
            </a:r>
            <a:r>
              <a:rPr lang="it-IT" sz="1800" dirty="0" err="1"/>
              <a:t>it</a:t>
            </a:r>
            <a:r>
              <a:rPr lang="it-IT" sz="1800" dirty="0"/>
              <a:t> </a:t>
            </a:r>
            <a:r>
              <a:rPr lang="it-IT" sz="1800" dirty="0" err="1"/>
              <a:t>relieves</a:t>
            </a:r>
            <a:r>
              <a:rPr lang="it-IT" sz="1800" dirty="0"/>
              <a:t> the </a:t>
            </a:r>
            <a:r>
              <a:rPr lang="it-IT" sz="1800" dirty="0" err="1"/>
              <a:t>central</a:t>
            </a:r>
            <a:r>
              <a:rPr lang="it-IT" sz="1800" dirty="0"/>
              <a:t> </a:t>
            </a:r>
            <a:r>
              <a:rPr lang="it-IT" sz="1800" dirty="0" err="1"/>
              <a:t>bank</a:t>
            </a:r>
            <a:r>
              <a:rPr lang="it-IT" sz="1800" dirty="0"/>
              <a:t> of the </a:t>
            </a:r>
            <a:r>
              <a:rPr lang="it-IT" sz="1800" dirty="0" err="1"/>
              <a:t>responsibility</a:t>
            </a:r>
            <a:r>
              <a:rPr lang="it-IT" sz="1800" dirty="0"/>
              <a:t> for dispute </a:t>
            </a:r>
            <a:r>
              <a:rPr lang="it-IT" sz="1800" dirty="0" err="1"/>
              <a:t>resolution</a:t>
            </a:r>
            <a:r>
              <a:rPr lang="it-IT" sz="1800" dirty="0"/>
              <a:t>, </a:t>
            </a:r>
            <a:r>
              <a:rPr lang="it-IT" sz="1800" dirty="0" err="1"/>
              <a:t>know-your-customer</a:t>
            </a:r>
            <a:r>
              <a:rPr lang="it-IT" sz="1800" dirty="0"/>
              <a:t> (KYC) and </a:t>
            </a:r>
            <a:r>
              <a:rPr lang="it-IT" sz="1800" dirty="0" err="1"/>
              <a:t>related</a:t>
            </a:r>
            <a:r>
              <a:rPr lang="it-IT" sz="1800" dirty="0"/>
              <a:t> </a:t>
            </a:r>
            <a:r>
              <a:rPr lang="it-IT" sz="1800" dirty="0" err="1"/>
              <a:t>services</a:t>
            </a:r>
            <a:r>
              <a:rPr lang="it-IT" sz="1800" dirty="0"/>
              <a:t>. </a:t>
            </a:r>
            <a:r>
              <a:rPr lang="en-US" sz="1800" dirty="0"/>
              <a:t>Supervised intermediaries should be involved for the identification and onboarding of entitled users and for the routing of transactions to the central bank infrastructure; they could build new businesses on digital euro-related services. </a:t>
            </a:r>
            <a:endParaRPr lang="it-IT" sz="1800" dirty="0"/>
          </a:p>
          <a:p>
            <a:pPr marL="0" indent="0">
              <a:buNone/>
            </a:pPr>
            <a:r>
              <a:rPr lang="it-IT" sz="1800" dirty="0"/>
              <a:t>The </a:t>
            </a:r>
            <a:r>
              <a:rPr lang="it-IT" sz="1800" dirty="0" err="1"/>
              <a:t>central</a:t>
            </a:r>
            <a:r>
              <a:rPr lang="it-IT" sz="1800" dirty="0"/>
              <a:t> </a:t>
            </a:r>
            <a:r>
              <a:rPr lang="it-IT" sz="1800" dirty="0" err="1"/>
              <a:t>bank</a:t>
            </a:r>
            <a:r>
              <a:rPr lang="it-IT" sz="1800" dirty="0"/>
              <a:t> </a:t>
            </a:r>
            <a:r>
              <a:rPr lang="it-IT" sz="1800" dirty="0" err="1"/>
              <a:t>keeps</a:t>
            </a:r>
            <a:r>
              <a:rPr lang="it-IT" sz="1800" dirty="0"/>
              <a:t> no record of </a:t>
            </a:r>
            <a:r>
              <a:rPr lang="it-IT" sz="1800" dirty="0" err="1"/>
              <a:t>individual</a:t>
            </a:r>
            <a:r>
              <a:rPr lang="it-IT" sz="1800" dirty="0"/>
              <a:t> </a:t>
            </a:r>
            <a:r>
              <a:rPr lang="it-IT" sz="1800" dirty="0" err="1"/>
              <a:t>claims</a:t>
            </a:r>
            <a:r>
              <a:rPr lang="it-IT" sz="1800" dirty="0"/>
              <a:t> (</a:t>
            </a:r>
            <a:r>
              <a:rPr lang="it-IT" sz="1800" dirty="0" err="1"/>
              <a:t>only</a:t>
            </a:r>
            <a:r>
              <a:rPr lang="it-IT" sz="1800" dirty="0"/>
              <a:t> the </a:t>
            </a:r>
            <a:r>
              <a:rPr lang="it-IT" sz="1800" dirty="0" err="1"/>
              <a:t>intermediaries</a:t>
            </a:r>
            <a:r>
              <a:rPr lang="it-IT" sz="1800" dirty="0"/>
              <a:t> do, </a:t>
            </a:r>
            <a:r>
              <a:rPr lang="it-IT" sz="1800" dirty="0" err="1"/>
              <a:t>whereas</a:t>
            </a:r>
            <a:r>
              <a:rPr lang="it-IT" sz="1800" dirty="0"/>
              <a:t> the </a:t>
            </a:r>
            <a:r>
              <a:rPr lang="it-IT" sz="1800" dirty="0" err="1"/>
              <a:t>central</a:t>
            </a:r>
            <a:r>
              <a:rPr lang="it-IT" sz="1800" dirty="0"/>
              <a:t> </a:t>
            </a:r>
            <a:r>
              <a:rPr lang="it-IT" sz="1800" dirty="0" err="1"/>
              <a:t>bank</a:t>
            </a:r>
            <a:r>
              <a:rPr lang="it-IT" sz="1800" dirty="0"/>
              <a:t> </a:t>
            </a:r>
            <a:r>
              <a:rPr lang="it-IT" sz="1800" dirty="0" err="1"/>
              <a:t>records</a:t>
            </a:r>
            <a:r>
              <a:rPr lang="it-IT" sz="1800" dirty="0"/>
              <a:t> </a:t>
            </a:r>
            <a:r>
              <a:rPr lang="it-IT" sz="1800" dirty="0" err="1"/>
              <a:t>only</a:t>
            </a:r>
            <a:r>
              <a:rPr lang="it-IT" sz="1800" dirty="0"/>
              <a:t> </a:t>
            </a:r>
            <a:r>
              <a:rPr lang="it-IT" sz="1800" dirty="0" err="1"/>
              <a:t>wholesale</a:t>
            </a:r>
            <a:r>
              <a:rPr lang="it-IT" sz="1800" dirty="0"/>
              <a:t> </a:t>
            </a:r>
            <a:r>
              <a:rPr lang="it-IT" sz="1800" dirty="0" err="1"/>
              <a:t>holdings</a:t>
            </a:r>
            <a:r>
              <a:rPr lang="it-IT" sz="1800" dirty="0"/>
              <a:t>) </a:t>
            </a:r>
            <a:r>
              <a:rPr lang="it-IT" sz="1800" dirty="0" err="1"/>
              <a:t>nor</a:t>
            </a:r>
            <a:r>
              <a:rPr lang="it-IT" sz="1800" dirty="0"/>
              <a:t> </a:t>
            </a:r>
            <a:r>
              <a:rPr lang="it-IT" sz="1800" dirty="0" err="1"/>
              <a:t>is</a:t>
            </a:r>
            <a:r>
              <a:rPr lang="it-IT" sz="1800" dirty="0"/>
              <a:t> </a:t>
            </a:r>
            <a:r>
              <a:rPr lang="it-IT" sz="1800" dirty="0" err="1"/>
              <a:t>there</a:t>
            </a:r>
            <a:r>
              <a:rPr lang="it-IT" sz="1800" dirty="0"/>
              <a:t> </a:t>
            </a:r>
            <a:r>
              <a:rPr lang="it-IT" sz="1800" dirty="0" err="1"/>
              <a:t>any</a:t>
            </a:r>
            <a:r>
              <a:rPr lang="it-IT" sz="1800" dirty="0"/>
              <a:t> cash-</a:t>
            </a:r>
            <a:r>
              <a:rPr lang="it-IT" sz="1800" dirty="0" err="1"/>
              <a:t>like</a:t>
            </a:r>
            <a:r>
              <a:rPr lang="it-IT" sz="1800" dirty="0"/>
              <a:t> </a:t>
            </a:r>
            <a:r>
              <a:rPr lang="it-IT" sz="1800" dirty="0" err="1"/>
              <a:t>direct</a:t>
            </a:r>
            <a:r>
              <a:rPr lang="it-IT" sz="1800" dirty="0"/>
              <a:t> </a:t>
            </a:r>
            <a:r>
              <a:rPr lang="it-IT" sz="1800" dirty="0" err="1"/>
              <a:t>proof</a:t>
            </a:r>
            <a:r>
              <a:rPr lang="it-IT" sz="1800" dirty="0"/>
              <a:t> of the </a:t>
            </a:r>
            <a:r>
              <a:rPr lang="it-IT" sz="1800" dirty="0" err="1"/>
              <a:t>claim</a:t>
            </a:r>
            <a:r>
              <a:rPr lang="it-IT" sz="1800" dirty="0"/>
              <a:t>. </a:t>
            </a:r>
            <a:r>
              <a:rPr lang="it-IT" sz="1800" dirty="0" err="1"/>
              <a:t>Thus</a:t>
            </a:r>
            <a:r>
              <a:rPr lang="it-IT" sz="1800" dirty="0"/>
              <a:t>, the </a:t>
            </a:r>
            <a:r>
              <a:rPr lang="it-IT" sz="1800" dirty="0" err="1"/>
              <a:t>central</a:t>
            </a:r>
            <a:r>
              <a:rPr lang="it-IT" sz="1800" dirty="0"/>
              <a:t> </a:t>
            </a:r>
            <a:r>
              <a:rPr lang="it-IT" sz="1800" dirty="0" err="1"/>
              <a:t>bank</a:t>
            </a:r>
            <a:r>
              <a:rPr lang="it-IT" sz="1800" dirty="0"/>
              <a:t> </a:t>
            </a:r>
            <a:r>
              <a:rPr lang="it-IT" sz="1800" dirty="0" err="1"/>
              <a:t>cannot</a:t>
            </a:r>
            <a:r>
              <a:rPr lang="it-IT" sz="1800" dirty="0"/>
              <a:t> </a:t>
            </a:r>
            <a:r>
              <a:rPr lang="it-IT" sz="1800" dirty="0" err="1"/>
              <a:t>honour</a:t>
            </a:r>
            <a:r>
              <a:rPr lang="it-IT" sz="1800" dirty="0"/>
              <a:t> </a:t>
            </a:r>
            <a:r>
              <a:rPr lang="it-IT" sz="1800" dirty="0" err="1"/>
              <a:t>claims</a:t>
            </a:r>
            <a:r>
              <a:rPr lang="it-IT" sz="1800" dirty="0"/>
              <a:t> from consumers </a:t>
            </a:r>
            <a:r>
              <a:rPr lang="it-IT" sz="1800" dirty="0" err="1"/>
              <a:t>without</a:t>
            </a:r>
            <a:r>
              <a:rPr lang="it-IT" sz="1800" dirty="0"/>
              <a:t> information from the </a:t>
            </a:r>
            <a:r>
              <a:rPr lang="it-IT" sz="1800" dirty="0" err="1"/>
              <a:t>intermediary</a:t>
            </a:r>
            <a:r>
              <a:rPr lang="it-IT" sz="1800" dirty="0"/>
              <a:t>.</a:t>
            </a:r>
          </a:p>
        </p:txBody>
      </p:sp>
    </p:spTree>
    <p:extLst>
      <p:ext uri="{BB962C8B-B14F-4D97-AF65-F5344CB8AC3E}">
        <p14:creationId xmlns:p14="http://schemas.microsoft.com/office/powerpoint/2010/main" val="1418039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28234" y="510392"/>
            <a:ext cx="7886700" cy="6003142"/>
          </a:xfrm>
        </p:spPr>
        <p:txBody>
          <a:bodyPr>
            <a:normAutofit fontScale="70000" lnSpcReduction="20000"/>
          </a:bodyPr>
          <a:lstStyle/>
          <a:p>
            <a:pPr marL="0" indent="0">
              <a:buNone/>
            </a:pPr>
            <a:r>
              <a:rPr lang="it-IT" dirty="0" err="1"/>
              <a:t>If</a:t>
            </a:r>
            <a:r>
              <a:rPr lang="it-IT" dirty="0"/>
              <a:t> the </a:t>
            </a:r>
            <a:r>
              <a:rPr lang="it-IT" dirty="0" err="1"/>
              <a:t>intermediary</a:t>
            </a:r>
            <a:r>
              <a:rPr lang="it-IT" dirty="0"/>
              <a:t> </a:t>
            </a:r>
            <a:r>
              <a:rPr lang="it-IT" dirty="0" err="1"/>
              <a:t>is</a:t>
            </a:r>
            <a:r>
              <a:rPr lang="it-IT" dirty="0"/>
              <a:t> under stress, </a:t>
            </a:r>
            <a:r>
              <a:rPr lang="it-IT" dirty="0" err="1"/>
              <a:t>determining</a:t>
            </a:r>
            <a:r>
              <a:rPr lang="it-IT" dirty="0"/>
              <a:t> the </a:t>
            </a:r>
            <a:r>
              <a:rPr lang="it-IT" dirty="0" err="1"/>
              <a:t>legitimate</a:t>
            </a:r>
            <a:r>
              <a:rPr lang="it-IT" dirty="0"/>
              <a:t> </a:t>
            </a:r>
            <a:r>
              <a:rPr lang="it-IT" dirty="0" err="1"/>
              <a:t>owner</a:t>
            </a:r>
            <a:r>
              <a:rPr lang="it-IT" dirty="0"/>
              <a:t> </a:t>
            </a:r>
            <a:r>
              <a:rPr lang="it-IT" dirty="0" err="1"/>
              <a:t>might</a:t>
            </a:r>
            <a:r>
              <a:rPr lang="it-IT" dirty="0"/>
              <a:t> involve a </a:t>
            </a:r>
            <a:r>
              <a:rPr lang="it-IT" dirty="0" err="1"/>
              <a:t>potentially</a:t>
            </a:r>
            <a:r>
              <a:rPr lang="it-IT" dirty="0"/>
              <a:t> </a:t>
            </a:r>
            <a:r>
              <a:rPr lang="it-IT" dirty="0" err="1"/>
              <a:t>lengthy</a:t>
            </a:r>
            <a:r>
              <a:rPr lang="it-IT" dirty="0"/>
              <a:t> and </a:t>
            </a:r>
            <a:r>
              <a:rPr lang="it-IT" dirty="0" err="1"/>
              <a:t>costly</a:t>
            </a:r>
            <a:r>
              <a:rPr lang="it-IT" dirty="0"/>
              <a:t> </a:t>
            </a:r>
            <a:r>
              <a:rPr lang="it-IT" dirty="0" err="1"/>
              <a:t>legal</a:t>
            </a:r>
            <a:r>
              <a:rPr lang="it-IT" dirty="0"/>
              <a:t> </a:t>
            </a:r>
            <a:r>
              <a:rPr lang="it-IT" dirty="0" err="1"/>
              <a:t>process</a:t>
            </a:r>
            <a:r>
              <a:rPr lang="it-IT" dirty="0"/>
              <a:t> with an </a:t>
            </a:r>
            <a:r>
              <a:rPr lang="it-IT" dirty="0" err="1"/>
              <a:t>uncertain</a:t>
            </a:r>
            <a:r>
              <a:rPr lang="it-IT" dirty="0"/>
              <a:t> </a:t>
            </a:r>
            <a:r>
              <a:rPr lang="it-IT" dirty="0" err="1"/>
              <a:t>outcome</a:t>
            </a:r>
            <a:r>
              <a:rPr lang="it-IT" dirty="0"/>
              <a:t>. </a:t>
            </a:r>
          </a:p>
          <a:p>
            <a:pPr marL="0" indent="0">
              <a:buNone/>
            </a:pPr>
            <a:r>
              <a:rPr lang="it-IT" dirty="0" err="1"/>
              <a:t>Regulatory</a:t>
            </a:r>
            <a:r>
              <a:rPr lang="it-IT" dirty="0"/>
              <a:t> and </a:t>
            </a:r>
            <a:r>
              <a:rPr lang="it-IT" dirty="0" err="1"/>
              <a:t>supervisory</a:t>
            </a:r>
            <a:r>
              <a:rPr lang="it-IT" dirty="0"/>
              <a:t> </a:t>
            </a:r>
            <a:r>
              <a:rPr lang="it-IT" dirty="0" err="1"/>
              <a:t>issues</a:t>
            </a:r>
            <a:r>
              <a:rPr lang="it-IT" dirty="0"/>
              <a:t>, </a:t>
            </a:r>
            <a:r>
              <a:rPr lang="it-IT" dirty="0" err="1"/>
              <a:t>as</a:t>
            </a:r>
            <a:r>
              <a:rPr lang="it-IT" dirty="0"/>
              <a:t> </a:t>
            </a:r>
            <a:r>
              <a:rPr lang="it-IT" dirty="0" err="1"/>
              <a:t>well</a:t>
            </a:r>
            <a:r>
              <a:rPr lang="it-IT" dirty="0"/>
              <a:t> </a:t>
            </a:r>
            <a:r>
              <a:rPr lang="it-IT" dirty="0" err="1"/>
              <a:t>as</a:t>
            </a:r>
            <a:r>
              <a:rPr lang="it-IT" dirty="0"/>
              <a:t> </a:t>
            </a:r>
            <a:r>
              <a:rPr lang="it-IT" dirty="0" err="1"/>
              <a:t>those</a:t>
            </a:r>
            <a:r>
              <a:rPr lang="it-IT" dirty="0"/>
              <a:t> </a:t>
            </a:r>
            <a:r>
              <a:rPr lang="it-IT" dirty="0" err="1"/>
              <a:t>pertaining</a:t>
            </a:r>
            <a:r>
              <a:rPr lang="it-IT" dirty="0"/>
              <a:t> to </a:t>
            </a:r>
            <a:r>
              <a:rPr lang="it-IT" dirty="0" err="1"/>
              <a:t>deposit</a:t>
            </a:r>
            <a:r>
              <a:rPr lang="it-IT" dirty="0"/>
              <a:t> </a:t>
            </a:r>
            <a:r>
              <a:rPr lang="it-IT" dirty="0" err="1"/>
              <a:t>insurance</a:t>
            </a:r>
            <a:r>
              <a:rPr lang="it-IT" dirty="0"/>
              <a:t>, are </a:t>
            </a:r>
            <a:r>
              <a:rPr lang="it-IT" dirty="0" err="1"/>
              <a:t>hence</a:t>
            </a:r>
            <a:r>
              <a:rPr lang="it-IT" dirty="0"/>
              <a:t> </a:t>
            </a:r>
            <a:r>
              <a:rPr lang="it-IT" dirty="0" err="1"/>
              <a:t>similar</a:t>
            </a:r>
            <a:r>
              <a:rPr lang="it-IT" dirty="0"/>
              <a:t> to </a:t>
            </a:r>
            <a:r>
              <a:rPr lang="it-IT" dirty="0" err="1"/>
              <a:t>those</a:t>
            </a:r>
            <a:r>
              <a:rPr lang="it-IT" dirty="0"/>
              <a:t> of </a:t>
            </a:r>
            <a:r>
              <a:rPr lang="it-IT" dirty="0" err="1"/>
              <a:t>today’s</a:t>
            </a:r>
            <a:r>
              <a:rPr lang="it-IT" dirty="0"/>
              <a:t> </a:t>
            </a:r>
            <a:r>
              <a:rPr lang="it-IT" dirty="0" err="1"/>
              <a:t>system</a:t>
            </a:r>
            <a:r>
              <a:rPr lang="it-IT" dirty="0"/>
              <a:t>.</a:t>
            </a:r>
          </a:p>
          <a:p>
            <a:pPr marL="0" indent="0">
              <a:buNone/>
            </a:pPr>
            <a:r>
              <a:rPr lang="en-US" dirty="0"/>
              <a:t>Two approaches are considered for the back-end infrastructure: </a:t>
            </a:r>
            <a:r>
              <a:rPr lang="en-US" dirty="0" err="1"/>
              <a:t>centralised</a:t>
            </a:r>
            <a:r>
              <a:rPr lang="en-US" dirty="0"/>
              <a:t> and </a:t>
            </a:r>
            <a:r>
              <a:rPr lang="en-US" dirty="0" err="1"/>
              <a:t>decentralised</a:t>
            </a:r>
            <a:r>
              <a:rPr lang="en-US" dirty="0"/>
              <a:t>. In the first approach, CBDC transactions are recorded in the central bank’s ledger. In the </a:t>
            </a:r>
            <a:r>
              <a:rPr lang="en-US" dirty="0" err="1"/>
              <a:t>decentralised</a:t>
            </a:r>
            <a:r>
              <a:rPr lang="en-US" dirty="0"/>
              <a:t> approach, the central bank sets rules and requirements for the settlement of digital euro transactions that are then recorded by users and/or supervised intermediaries. </a:t>
            </a:r>
          </a:p>
          <a:p>
            <a:pPr marL="0" indent="0">
              <a:buNone/>
            </a:pPr>
            <a:r>
              <a:rPr lang="en-US" dirty="0"/>
              <a:t>Supervised intermediaries can operate either as mere gatekeepers or as settlement agents. </a:t>
            </a:r>
          </a:p>
          <a:p>
            <a:pPr marL="0" indent="0">
              <a:buNone/>
            </a:pPr>
            <a:r>
              <a:rPr lang="en-US" dirty="0"/>
              <a:t>Gatekeepers would authenticate end users and deal with activities such as Know Your Customer (KYC), AML and CFT requirements; they may also provide the technical connectivity between users and the central bank’s infrastructure. The basic functions of gatekeepers are therefore similar to those of commercial banks in the primary provision of cash to the economy. </a:t>
            </a:r>
          </a:p>
          <a:p>
            <a:pPr marL="0" indent="0">
              <a:buNone/>
            </a:pPr>
            <a:r>
              <a:rPr lang="en-US" dirty="0"/>
              <a:t>Settlement agents, conversely, would in addition execute digital euro transactions on behalf of their customers and may provide storage facilities (akin to digital vaults) for digital euro holdings. These holdings shall, however, remain available to end users as a central bank’s liability at any time. </a:t>
            </a:r>
            <a:endParaRPr lang="it-IT" dirty="0"/>
          </a:p>
        </p:txBody>
      </p:sp>
    </p:spTree>
    <p:extLst>
      <p:ext uri="{BB962C8B-B14F-4D97-AF65-F5344CB8AC3E}">
        <p14:creationId xmlns:p14="http://schemas.microsoft.com/office/powerpoint/2010/main" val="2361135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BCDA73-203C-F248-82AB-30ED562193E9}"/>
              </a:ext>
            </a:extLst>
          </p:cNvPr>
          <p:cNvSpPr>
            <a:spLocks noGrp="1"/>
          </p:cNvSpPr>
          <p:nvPr>
            <p:ph type="title"/>
          </p:nvPr>
        </p:nvSpPr>
        <p:spPr/>
        <p:txBody>
          <a:bodyPr/>
          <a:lstStyle/>
          <a:p>
            <a:r>
              <a:rPr lang="it-IT" dirty="0"/>
              <a:t>5.2 Direct CBDC</a:t>
            </a:r>
          </a:p>
        </p:txBody>
      </p:sp>
      <p:sp>
        <p:nvSpPr>
          <p:cNvPr id="3" name="Segnaposto contenuto 2">
            <a:extLst>
              <a:ext uri="{FF2B5EF4-FFF2-40B4-BE49-F238E27FC236}">
                <a16:creationId xmlns:a16="http://schemas.microsoft.com/office/drawing/2014/main" id="{01ABB8A7-65E9-9C4C-9C84-CFDC66DBB686}"/>
              </a:ext>
            </a:extLst>
          </p:cNvPr>
          <p:cNvSpPr>
            <a:spLocks noGrp="1"/>
          </p:cNvSpPr>
          <p:nvPr>
            <p:ph idx="1"/>
          </p:nvPr>
        </p:nvSpPr>
        <p:spPr>
          <a:xfrm>
            <a:off x="450231" y="1457634"/>
            <a:ext cx="7886700" cy="5054677"/>
          </a:xfrm>
        </p:spPr>
        <p:txBody>
          <a:bodyPr>
            <a:normAutofit fontScale="70000" lnSpcReduction="20000"/>
          </a:bodyPr>
          <a:lstStyle/>
          <a:p>
            <a:pPr marL="0" indent="0">
              <a:buNone/>
            </a:pPr>
            <a:r>
              <a:rPr lang="it-IT" dirty="0" err="1"/>
              <a:t>Either</a:t>
            </a:r>
            <a:r>
              <a:rPr lang="it-IT" dirty="0"/>
              <a:t> accounts </a:t>
            </a:r>
            <a:r>
              <a:rPr lang="it-IT" dirty="0" err="1"/>
              <a:t>managed</a:t>
            </a:r>
            <a:r>
              <a:rPr lang="it-IT" dirty="0"/>
              <a:t> by the </a:t>
            </a:r>
            <a:r>
              <a:rPr lang="it-IT" dirty="0" err="1"/>
              <a:t>central</a:t>
            </a:r>
            <a:r>
              <a:rPr lang="it-IT" dirty="0"/>
              <a:t> </a:t>
            </a:r>
            <a:r>
              <a:rPr lang="it-IT" dirty="0" err="1"/>
              <a:t>bank</a:t>
            </a:r>
            <a:r>
              <a:rPr lang="it-IT" dirty="0"/>
              <a:t> or a </a:t>
            </a:r>
            <a:r>
              <a:rPr lang="it-IT" dirty="0" err="1"/>
              <a:t>token</a:t>
            </a:r>
            <a:r>
              <a:rPr lang="it-IT" dirty="0"/>
              <a:t> </a:t>
            </a:r>
            <a:r>
              <a:rPr lang="it-IT" dirty="0" err="1"/>
              <a:t>version</a:t>
            </a:r>
            <a:r>
              <a:rPr lang="it-IT" dirty="0"/>
              <a:t> can be </a:t>
            </a:r>
            <a:r>
              <a:rPr lang="it-IT" dirty="0" err="1"/>
              <a:t>considered</a:t>
            </a:r>
            <a:r>
              <a:rPr lang="it-IT" dirty="0"/>
              <a:t>.</a:t>
            </a:r>
          </a:p>
          <a:p>
            <a:pPr marL="0" indent="0">
              <a:buNone/>
            </a:pPr>
            <a:r>
              <a:rPr lang="it-IT" dirty="0"/>
              <a:t>KYC and </a:t>
            </a:r>
            <a:r>
              <a:rPr lang="it-IT" dirty="0" err="1"/>
              <a:t>customer</a:t>
            </a:r>
            <a:r>
              <a:rPr lang="it-IT" dirty="0"/>
              <a:t> due </a:t>
            </a:r>
            <a:r>
              <a:rPr lang="it-IT" dirty="0" err="1"/>
              <a:t>diligence</a:t>
            </a:r>
            <a:r>
              <a:rPr lang="it-IT" dirty="0"/>
              <a:t> </a:t>
            </a:r>
            <a:r>
              <a:rPr lang="it-IT" dirty="0" err="1"/>
              <a:t>could</a:t>
            </a:r>
            <a:r>
              <a:rPr lang="it-IT" dirty="0"/>
              <a:t> be </a:t>
            </a:r>
            <a:r>
              <a:rPr lang="it-IT" dirty="0" err="1"/>
              <a:t>handled</a:t>
            </a:r>
            <a:r>
              <a:rPr lang="it-IT" dirty="0"/>
              <a:t> by the private </a:t>
            </a:r>
            <a:r>
              <a:rPr lang="it-IT" dirty="0" err="1"/>
              <a:t>sector</a:t>
            </a:r>
            <a:r>
              <a:rPr lang="it-IT" dirty="0"/>
              <a:t> or the </a:t>
            </a:r>
            <a:r>
              <a:rPr lang="it-IT" dirty="0" err="1"/>
              <a:t>central</a:t>
            </a:r>
            <a:r>
              <a:rPr lang="it-IT" dirty="0"/>
              <a:t> </a:t>
            </a:r>
            <a:r>
              <a:rPr lang="it-IT" dirty="0" err="1"/>
              <a:t>bank</a:t>
            </a:r>
            <a:r>
              <a:rPr lang="it-IT" dirty="0"/>
              <a:t> or </a:t>
            </a:r>
            <a:r>
              <a:rPr lang="it-IT" dirty="0" err="1"/>
              <a:t>another</a:t>
            </a:r>
            <a:r>
              <a:rPr lang="it-IT" dirty="0"/>
              <a:t> public </a:t>
            </a:r>
            <a:r>
              <a:rPr lang="it-IT" dirty="0" err="1"/>
              <a:t>sector</a:t>
            </a:r>
            <a:r>
              <a:rPr lang="it-IT" dirty="0"/>
              <a:t> </a:t>
            </a:r>
            <a:r>
              <a:rPr lang="it-IT" dirty="0" err="1"/>
              <a:t>institution</a:t>
            </a:r>
            <a:r>
              <a:rPr lang="it-IT" dirty="0"/>
              <a:t>. </a:t>
            </a:r>
          </a:p>
          <a:p>
            <a:pPr marL="0" indent="0">
              <a:buNone/>
            </a:pPr>
            <a:r>
              <a:rPr lang="it-IT" dirty="0"/>
              <a:t>The </a:t>
            </a:r>
            <a:r>
              <a:rPr lang="it-IT" dirty="0" err="1"/>
              <a:t>central</a:t>
            </a:r>
            <a:r>
              <a:rPr lang="it-IT" dirty="0"/>
              <a:t> </a:t>
            </a:r>
            <a:r>
              <a:rPr lang="it-IT" dirty="0" err="1"/>
              <a:t>bank</a:t>
            </a:r>
            <a:r>
              <a:rPr lang="it-IT" dirty="0"/>
              <a:t>, </a:t>
            </a:r>
            <a:r>
              <a:rPr lang="it-IT" dirty="0" err="1"/>
              <a:t>however</a:t>
            </a:r>
            <a:r>
              <a:rPr lang="it-IT" dirty="0"/>
              <a:t>, </a:t>
            </a:r>
            <a:r>
              <a:rPr lang="it-IT" dirty="0" err="1"/>
              <a:t>would</a:t>
            </a:r>
            <a:r>
              <a:rPr lang="it-IT" dirty="0"/>
              <a:t> be the </a:t>
            </a:r>
            <a:r>
              <a:rPr lang="it-IT" dirty="0" err="1"/>
              <a:t>only</a:t>
            </a:r>
            <a:r>
              <a:rPr lang="it-IT" dirty="0"/>
              <a:t> </a:t>
            </a:r>
            <a:r>
              <a:rPr lang="it-IT" dirty="0" err="1"/>
              <a:t>institution</a:t>
            </a:r>
            <a:r>
              <a:rPr lang="it-IT" dirty="0"/>
              <a:t> </a:t>
            </a:r>
            <a:r>
              <a:rPr lang="it-IT" dirty="0" err="1"/>
              <a:t>handling</a:t>
            </a:r>
            <a:r>
              <a:rPr lang="it-IT" dirty="0"/>
              <a:t> </a:t>
            </a:r>
            <a:r>
              <a:rPr lang="it-IT" dirty="0" err="1"/>
              <a:t>payment</a:t>
            </a:r>
            <a:r>
              <a:rPr lang="it-IT" dirty="0"/>
              <a:t> </a:t>
            </a:r>
            <a:r>
              <a:rPr lang="it-IT" dirty="0" err="1"/>
              <a:t>services</a:t>
            </a:r>
            <a:r>
              <a:rPr lang="it-IT" dirty="0"/>
              <a:t>. </a:t>
            </a:r>
          </a:p>
          <a:p>
            <a:pPr marL="0" indent="0">
              <a:buNone/>
            </a:pPr>
            <a:r>
              <a:rPr lang="it-IT" dirty="0"/>
              <a:t>Simple: </a:t>
            </a:r>
            <a:r>
              <a:rPr lang="it-IT" dirty="0" err="1"/>
              <a:t>it</a:t>
            </a:r>
            <a:r>
              <a:rPr lang="it-IT" dirty="0"/>
              <a:t> </a:t>
            </a:r>
            <a:r>
              <a:rPr lang="it-IT" dirty="0" err="1"/>
              <a:t>eliminates</a:t>
            </a:r>
            <a:r>
              <a:rPr lang="it-IT" dirty="0"/>
              <a:t> </a:t>
            </a:r>
            <a:r>
              <a:rPr lang="it-IT" dirty="0" err="1"/>
              <a:t>dependence</a:t>
            </a:r>
            <a:r>
              <a:rPr lang="it-IT" dirty="0"/>
              <a:t> on </a:t>
            </a:r>
            <a:r>
              <a:rPr lang="it-IT" dirty="0" err="1"/>
              <a:t>intermediaries</a:t>
            </a:r>
            <a:r>
              <a:rPr lang="it-IT" dirty="0"/>
              <a:t>. </a:t>
            </a:r>
            <a:r>
              <a:rPr lang="it-IT" dirty="0" err="1"/>
              <a:t>This</a:t>
            </a:r>
            <a:r>
              <a:rPr lang="it-IT" dirty="0"/>
              <a:t> </a:t>
            </a:r>
            <a:r>
              <a:rPr lang="it-IT" dirty="0" err="1"/>
              <a:t>entails</a:t>
            </a:r>
            <a:r>
              <a:rPr lang="it-IT" dirty="0"/>
              <a:t> </a:t>
            </a:r>
            <a:r>
              <a:rPr lang="it-IT" dirty="0" err="1"/>
              <a:t>compromises</a:t>
            </a:r>
            <a:r>
              <a:rPr lang="it-IT" dirty="0"/>
              <a:t> in </a:t>
            </a:r>
            <a:r>
              <a:rPr lang="it-IT" dirty="0" err="1"/>
              <a:t>terms</a:t>
            </a:r>
            <a:r>
              <a:rPr lang="it-IT" dirty="0"/>
              <a:t> of the </a:t>
            </a:r>
            <a:r>
              <a:rPr lang="it-IT" dirty="0" err="1"/>
              <a:t>payment</a:t>
            </a:r>
            <a:r>
              <a:rPr lang="it-IT" dirty="0"/>
              <a:t> </a:t>
            </a:r>
            <a:r>
              <a:rPr lang="it-IT" dirty="0" err="1"/>
              <a:t>system’s</a:t>
            </a:r>
            <a:r>
              <a:rPr lang="it-IT" dirty="0"/>
              <a:t> reliability, </a:t>
            </a:r>
            <a:r>
              <a:rPr lang="it-IT" dirty="0" err="1"/>
              <a:t>speed</a:t>
            </a:r>
            <a:r>
              <a:rPr lang="it-IT" dirty="0"/>
              <a:t> and </a:t>
            </a:r>
            <a:r>
              <a:rPr lang="it-IT" dirty="0" err="1"/>
              <a:t>efficiency</a:t>
            </a:r>
            <a:r>
              <a:rPr lang="it-IT" dirty="0"/>
              <a:t>. </a:t>
            </a:r>
          </a:p>
          <a:p>
            <a:pPr marL="0" indent="0">
              <a:buNone/>
            </a:pPr>
            <a:r>
              <a:rPr lang="it-IT" dirty="0"/>
              <a:t>Building and </a:t>
            </a:r>
            <a:r>
              <a:rPr lang="it-IT" dirty="0" err="1"/>
              <a:t>operating</a:t>
            </a:r>
            <a:r>
              <a:rPr lang="it-IT" dirty="0"/>
              <a:t> </a:t>
            </a:r>
            <a:r>
              <a:rPr lang="it-IT" dirty="0" err="1"/>
              <a:t>technical</a:t>
            </a:r>
            <a:r>
              <a:rPr lang="it-IT" dirty="0"/>
              <a:t> </a:t>
            </a:r>
            <a:r>
              <a:rPr lang="it-IT" dirty="0" err="1"/>
              <a:t>capacity</a:t>
            </a:r>
            <a:r>
              <a:rPr lang="it-IT" dirty="0"/>
              <a:t> on </a:t>
            </a:r>
            <a:r>
              <a:rPr lang="it-IT" dirty="0" err="1"/>
              <a:t>this</a:t>
            </a:r>
            <a:r>
              <a:rPr lang="it-IT" dirty="0"/>
              <a:t> scale </a:t>
            </a:r>
            <a:r>
              <a:rPr lang="it-IT" dirty="0" err="1"/>
              <a:t>is</a:t>
            </a:r>
            <a:r>
              <a:rPr lang="it-IT" dirty="0"/>
              <a:t> </a:t>
            </a:r>
            <a:r>
              <a:rPr lang="it-IT" dirty="0" err="1"/>
              <a:t>often</a:t>
            </a:r>
            <a:r>
              <a:rPr lang="it-IT" dirty="0"/>
              <a:t> </a:t>
            </a:r>
            <a:r>
              <a:rPr lang="it-IT" dirty="0" err="1"/>
              <a:t>viewed</a:t>
            </a:r>
            <a:r>
              <a:rPr lang="it-IT" dirty="0"/>
              <a:t> </a:t>
            </a:r>
            <a:r>
              <a:rPr lang="it-IT" dirty="0" err="1"/>
              <a:t>as</a:t>
            </a:r>
            <a:r>
              <a:rPr lang="it-IT" dirty="0"/>
              <a:t> </a:t>
            </a:r>
            <a:r>
              <a:rPr lang="it-IT" dirty="0" err="1"/>
              <a:t>being</a:t>
            </a:r>
            <a:r>
              <a:rPr lang="it-IT" dirty="0"/>
              <a:t> </a:t>
            </a:r>
            <a:r>
              <a:rPr lang="it-IT" dirty="0" err="1"/>
              <a:t>better</a:t>
            </a:r>
            <a:r>
              <a:rPr lang="it-IT" dirty="0"/>
              <a:t> </a:t>
            </a:r>
            <a:r>
              <a:rPr lang="it-IT" dirty="0" err="1"/>
              <a:t>undertaken</a:t>
            </a:r>
            <a:r>
              <a:rPr lang="it-IT" dirty="0"/>
              <a:t> by the private </a:t>
            </a:r>
            <a:r>
              <a:rPr lang="it-IT" dirty="0" err="1"/>
              <a:t>sector</a:t>
            </a:r>
            <a:r>
              <a:rPr lang="it-IT" dirty="0"/>
              <a:t>, </a:t>
            </a:r>
            <a:r>
              <a:rPr lang="it-IT" dirty="0" err="1"/>
              <a:t>as</a:t>
            </a:r>
            <a:r>
              <a:rPr lang="it-IT" dirty="0"/>
              <a:t> </a:t>
            </a:r>
            <a:r>
              <a:rPr lang="it-IT" dirty="0" err="1"/>
              <a:t>seen</a:t>
            </a:r>
            <a:r>
              <a:rPr lang="it-IT" dirty="0"/>
              <a:t> in </a:t>
            </a:r>
            <a:r>
              <a:rPr lang="it-IT" dirty="0" err="1"/>
              <a:t>today’s</a:t>
            </a:r>
            <a:r>
              <a:rPr lang="it-IT" dirty="0"/>
              <a:t> credit card networks. </a:t>
            </a:r>
          </a:p>
          <a:p>
            <a:pPr marL="0" indent="0">
              <a:buNone/>
            </a:pPr>
            <a:r>
              <a:rPr lang="it-IT" dirty="0"/>
              <a:t>The CBDC </a:t>
            </a:r>
            <a:r>
              <a:rPr lang="it-IT" dirty="0" err="1"/>
              <a:t>might</a:t>
            </a:r>
            <a:r>
              <a:rPr lang="it-IT" dirty="0"/>
              <a:t> be </a:t>
            </a:r>
            <a:r>
              <a:rPr lang="it-IT" dirty="0" err="1"/>
              <a:t>less</a:t>
            </a:r>
            <a:r>
              <a:rPr lang="it-IT" dirty="0"/>
              <a:t> </a:t>
            </a:r>
            <a:r>
              <a:rPr lang="it-IT" dirty="0" err="1"/>
              <a:t>attractive</a:t>
            </a:r>
            <a:r>
              <a:rPr lang="it-IT" dirty="0"/>
              <a:t> to consumers </a:t>
            </a:r>
            <a:r>
              <a:rPr lang="it-IT" dirty="0" err="1"/>
              <a:t>than</a:t>
            </a:r>
            <a:r>
              <a:rPr lang="it-IT" dirty="0"/>
              <a:t> </a:t>
            </a:r>
            <a:r>
              <a:rPr lang="it-IT" dirty="0" err="1"/>
              <a:t>today’s</a:t>
            </a:r>
            <a:r>
              <a:rPr lang="it-IT" dirty="0"/>
              <a:t> </a:t>
            </a:r>
            <a:r>
              <a:rPr lang="it-IT" dirty="0" err="1"/>
              <a:t>retail</a:t>
            </a:r>
            <a:r>
              <a:rPr lang="it-IT" dirty="0"/>
              <a:t> </a:t>
            </a:r>
            <a:r>
              <a:rPr lang="it-IT" dirty="0" err="1"/>
              <a:t>payment</a:t>
            </a:r>
            <a:r>
              <a:rPr lang="it-IT" dirty="0"/>
              <a:t> </a:t>
            </a:r>
            <a:r>
              <a:rPr lang="it-IT" dirty="0" err="1"/>
              <a:t>systems</a:t>
            </a:r>
            <a:r>
              <a:rPr lang="it-IT" dirty="0"/>
              <a:t>. Electronic </a:t>
            </a:r>
            <a:r>
              <a:rPr lang="it-IT" dirty="0" err="1"/>
              <a:t>payments</a:t>
            </a:r>
            <a:r>
              <a:rPr lang="it-IT" dirty="0"/>
              <a:t> must deal with </a:t>
            </a:r>
            <a:r>
              <a:rPr lang="it-IT" dirty="0" err="1"/>
              <a:t>connectivity</a:t>
            </a:r>
            <a:r>
              <a:rPr lang="it-IT" dirty="0"/>
              <a:t> </a:t>
            </a:r>
            <a:r>
              <a:rPr lang="it-IT" dirty="0" err="1"/>
              <a:t>outages</a:t>
            </a:r>
            <a:r>
              <a:rPr lang="it-IT" dirty="0"/>
              <a:t> or offline </a:t>
            </a:r>
            <a:r>
              <a:rPr lang="it-IT" dirty="0" err="1"/>
              <a:t>payments</a:t>
            </a:r>
            <a:r>
              <a:rPr lang="it-IT" dirty="0"/>
              <a:t>, </a:t>
            </a:r>
            <a:r>
              <a:rPr lang="it-IT" dirty="0" err="1"/>
              <a:t>which</a:t>
            </a:r>
            <a:r>
              <a:rPr lang="it-IT" dirty="0"/>
              <a:t> </a:t>
            </a:r>
            <a:r>
              <a:rPr lang="it-IT" dirty="0" err="1"/>
              <a:t>involves</a:t>
            </a:r>
            <a:r>
              <a:rPr lang="it-IT" dirty="0"/>
              <a:t> </a:t>
            </a:r>
            <a:r>
              <a:rPr lang="it-IT" dirty="0" err="1"/>
              <a:t>risk-taking</a:t>
            </a:r>
            <a:r>
              <a:rPr lang="it-IT" dirty="0"/>
              <a:t> by </a:t>
            </a:r>
            <a:r>
              <a:rPr lang="it-IT" dirty="0" err="1"/>
              <a:t>intermediaries</a:t>
            </a:r>
            <a:r>
              <a:rPr lang="it-IT" dirty="0"/>
              <a:t>. </a:t>
            </a:r>
            <a:r>
              <a:rPr lang="it-IT" dirty="0" err="1"/>
              <a:t>It</a:t>
            </a:r>
            <a:r>
              <a:rPr lang="it-IT" dirty="0"/>
              <a:t> </a:t>
            </a:r>
            <a:r>
              <a:rPr lang="it-IT" dirty="0" err="1"/>
              <a:t>is</a:t>
            </a:r>
            <a:r>
              <a:rPr lang="it-IT" dirty="0"/>
              <a:t> the </a:t>
            </a:r>
            <a:r>
              <a:rPr lang="it-IT" dirty="0" err="1"/>
              <a:t>customer</a:t>
            </a:r>
            <a:r>
              <a:rPr lang="it-IT" dirty="0"/>
              <a:t> </a:t>
            </a:r>
            <a:r>
              <a:rPr lang="it-IT" dirty="0" err="1"/>
              <a:t>relationship</a:t>
            </a:r>
            <a:r>
              <a:rPr lang="it-IT" dirty="0"/>
              <a:t> (KYC) </a:t>
            </a:r>
            <a:r>
              <a:rPr lang="it-IT" dirty="0" err="1"/>
              <a:t>that</a:t>
            </a:r>
            <a:r>
              <a:rPr lang="it-IT" dirty="0"/>
              <a:t> </a:t>
            </a:r>
            <a:r>
              <a:rPr lang="it-IT" dirty="0" err="1"/>
              <a:t>allows</a:t>
            </a:r>
            <a:r>
              <a:rPr lang="it-IT" dirty="0"/>
              <a:t> the </a:t>
            </a:r>
            <a:r>
              <a:rPr lang="it-IT" dirty="0" err="1"/>
              <a:t>intermediary</a:t>
            </a:r>
            <a:r>
              <a:rPr lang="it-IT" dirty="0"/>
              <a:t> to </a:t>
            </a:r>
            <a:r>
              <a:rPr lang="it-IT" dirty="0" err="1"/>
              <a:t>accept</a:t>
            </a:r>
            <a:r>
              <a:rPr lang="it-IT" dirty="0"/>
              <a:t> </a:t>
            </a:r>
            <a:r>
              <a:rPr lang="it-IT" dirty="0" err="1"/>
              <a:t>such</a:t>
            </a:r>
            <a:r>
              <a:rPr lang="it-IT" dirty="0"/>
              <a:t> </a:t>
            </a:r>
            <a:r>
              <a:rPr lang="it-IT" dirty="0" err="1"/>
              <a:t>risks</a:t>
            </a:r>
            <a:r>
              <a:rPr lang="it-IT" dirty="0"/>
              <a:t>. </a:t>
            </a:r>
            <a:r>
              <a:rPr lang="it-IT" dirty="0" err="1"/>
              <a:t>Unless</a:t>
            </a:r>
            <a:r>
              <a:rPr lang="it-IT" dirty="0"/>
              <a:t> a </a:t>
            </a:r>
            <a:r>
              <a:rPr lang="it-IT" dirty="0" err="1"/>
              <a:t>central</a:t>
            </a:r>
            <a:r>
              <a:rPr lang="it-IT" dirty="0"/>
              <a:t> </a:t>
            </a:r>
            <a:r>
              <a:rPr lang="it-IT" dirty="0" err="1"/>
              <a:t>bank</a:t>
            </a:r>
            <a:r>
              <a:rPr lang="it-IT" dirty="0"/>
              <a:t> </a:t>
            </a:r>
            <a:r>
              <a:rPr lang="it-IT" dirty="0" err="1"/>
              <a:t>were</a:t>
            </a:r>
            <a:r>
              <a:rPr lang="it-IT" dirty="0"/>
              <a:t> to take on </a:t>
            </a:r>
            <a:r>
              <a:rPr lang="it-IT" dirty="0" err="1"/>
              <a:t>responsibility</a:t>
            </a:r>
            <a:r>
              <a:rPr lang="it-IT" dirty="0"/>
              <a:t> for KYC and </a:t>
            </a:r>
            <a:r>
              <a:rPr lang="it-IT" dirty="0" err="1"/>
              <a:t>customer</a:t>
            </a:r>
            <a:r>
              <a:rPr lang="it-IT" dirty="0"/>
              <a:t> due </a:t>
            </a:r>
            <a:r>
              <a:rPr lang="it-IT" dirty="0" err="1"/>
              <a:t>diligence</a:t>
            </a:r>
            <a:r>
              <a:rPr lang="it-IT" dirty="0"/>
              <a:t> – </a:t>
            </a:r>
            <a:r>
              <a:rPr lang="it-IT" dirty="0" err="1"/>
              <a:t>which</a:t>
            </a:r>
            <a:r>
              <a:rPr lang="it-IT" dirty="0"/>
              <a:t> </a:t>
            </a:r>
            <a:r>
              <a:rPr lang="it-IT" dirty="0" err="1"/>
              <a:t>would</a:t>
            </a:r>
            <a:r>
              <a:rPr lang="it-IT" dirty="0"/>
              <a:t> </a:t>
            </a:r>
            <a:r>
              <a:rPr lang="it-IT" dirty="0" err="1"/>
              <a:t>require</a:t>
            </a:r>
            <a:r>
              <a:rPr lang="it-IT" dirty="0"/>
              <a:t> a massive </a:t>
            </a:r>
            <a:r>
              <a:rPr lang="it-IT" dirty="0" err="1"/>
              <a:t>expansion</a:t>
            </a:r>
            <a:r>
              <a:rPr lang="it-IT" dirty="0"/>
              <a:t> of </a:t>
            </a:r>
            <a:r>
              <a:rPr lang="it-IT" dirty="0" err="1"/>
              <a:t>operations</a:t>
            </a:r>
            <a:r>
              <a:rPr lang="it-IT" dirty="0"/>
              <a:t>, </a:t>
            </a:r>
            <a:r>
              <a:rPr lang="it-IT" dirty="0" err="1"/>
              <a:t>well</a:t>
            </a:r>
            <a:r>
              <a:rPr lang="it-IT" dirty="0"/>
              <a:t> </a:t>
            </a:r>
            <a:r>
              <a:rPr lang="it-IT" dirty="0" err="1"/>
              <a:t>beyond</a:t>
            </a:r>
            <a:r>
              <a:rPr lang="it-IT" dirty="0"/>
              <a:t> </a:t>
            </a:r>
            <a:r>
              <a:rPr lang="it-IT" dirty="0" err="1"/>
              <a:t>existing</a:t>
            </a:r>
            <a:r>
              <a:rPr lang="it-IT" dirty="0"/>
              <a:t> </a:t>
            </a:r>
            <a:r>
              <a:rPr lang="it-IT" dirty="0" err="1"/>
              <a:t>mandates</a:t>
            </a:r>
            <a:r>
              <a:rPr lang="it-IT" dirty="0"/>
              <a:t> – </a:t>
            </a:r>
            <a:r>
              <a:rPr lang="it-IT" dirty="0" err="1"/>
              <a:t>it</a:t>
            </a:r>
            <a:r>
              <a:rPr lang="it-IT" dirty="0"/>
              <a:t> </a:t>
            </a:r>
            <a:r>
              <a:rPr lang="it-IT" dirty="0" err="1"/>
              <a:t>would</a:t>
            </a:r>
            <a:r>
              <a:rPr lang="it-IT" dirty="0"/>
              <a:t> </a:t>
            </a:r>
            <a:r>
              <a:rPr lang="it-IT" dirty="0" err="1"/>
              <a:t>find</a:t>
            </a:r>
            <a:r>
              <a:rPr lang="it-IT" dirty="0"/>
              <a:t> </a:t>
            </a:r>
            <a:r>
              <a:rPr lang="it-IT" dirty="0" err="1"/>
              <a:t>it</a:t>
            </a:r>
            <a:r>
              <a:rPr lang="it-IT" dirty="0"/>
              <a:t> </a:t>
            </a:r>
            <a:r>
              <a:rPr lang="it-IT" dirty="0" err="1"/>
              <a:t>difficult</a:t>
            </a:r>
            <a:r>
              <a:rPr lang="it-IT" dirty="0"/>
              <a:t> to </a:t>
            </a:r>
            <a:r>
              <a:rPr lang="it-IT" dirty="0" err="1"/>
              <a:t>provide</a:t>
            </a:r>
            <a:r>
              <a:rPr lang="it-IT" dirty="0"/>
              <a:t> </a:t>
            </a:r>
            <a:r>
              <a:rPr lang="it-IT" dirty="0" err="1"/>
              <a:t>this</a:t>
            </a:r>
            <a:r>
              <a:rPr lang="it-IT" dirty="0"/>
              <a:t> service. </a:t>
            </a:r>
          </a:p>
          <a:p>
            <a:endParaRPr lang="it-IT" dirty="0"/>
          </a:p>
        </p:txBody>
      </p:sp>
    </p:spTree>
    <p:extLst>
      <p:ext uri="{BB962C8B-B14F-4D97-AF65-F5344CB8AC3E}">
        <p14:creationId xmlns:p14="http://schemas.microsoft.com/office/powerpoint/2010/main" val="3971896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D88E60-C0A8-CD42-8D7D-BABF7E11838C}"/>
              </a:ext>
            </a:extLst>
          </p:cNvPr>
          <p:cNvSpPr>
            <a:spLocks noGrp="1"/>
          </p:cNvSpPr>
          <p:nvPr>
            <p:ph type="title"/>
          </p:nvPr>
        </p:nvSpPr>
        <p:spPr>
          <a:xfrm>
            <a:off x="628650" y="143223"/>
            <a:ext cx="7886700" cy="1325563"/>
          </a:xfrm>
        </p:spPr>
        <p:txBody>
          <a:bodyPr/>
          <a:lstStyle/>
          <a:p>
            <a:r>
              <a:rPr lang="it-IT" dirty="0"/>
              <a:t>5.3 </a:t>
            </a:r>
            <a:r>
              <a:rPr lang="it-IT" dirty="0" err="1"/>
              <a:t>Hybrid</a:t>
            </a:r>
            <a:endParaRPr lang="it-IT" dirty="0"/>
          </a:p>
        </p:txBody>
      </p:sp>
      <p:sp>
        <p:nvSpPr>
          <p:cNvPr id="3" name="Segnaposto contenuto 2">
            <a:extLst>
              <a:ext uri="{FF2B5EF4-FFF2-40B4-BE49-F238E27FC236}">
                <a16:creationId xmlns:a16="http://schemas.microsoft.com/office/drawing/2014/main" id="{6824EED7-FC7F-604A-8000-8ADA622F78B2}"/>
              </a:ext>
            </a:extLst>
          </p:cNvPr>
          <p:cNvSpPr>
            <a:spLocks noGrp="1"/>
          </p:cNvSpPr>
          <p:nvPr>
            <p:ph idx="1"/>
          </p:nvPr>
        </p:nvSpPr>
        <p:spPr>
          <a:xfrm>
            <a:off x="528289" y="1190005"/>
            <a:ext cx="7886700" cy="5110434"/>
          </a:xfrm>
        </p:spPr>
        <p:txBody>
          <a:bodyPr>
            <a:normAutofit fontScale="55000" lnSpcReduction="20000"/>
          </a:bodyPr>
          <a:lstStyle/>
          <a:p>
            <a:pPr marL="0" indent="0">
              <a:buNone/>
            </a:pPr>
            <a:r>
              <a:rPr lang="it-IT" sz="3400" dirty="0"/>
              <a:t>A </a:t>
            </a:r>
            <a:r>
              <a:rPr lang="it-IT" sz="3400" dirty="0" err="1"/>
              <a:t>direct</a:t>
            </a:r>
            <a:r>
              <a:rPr lang="it-IT" sz="3400" dirty="0"/>
              <a:t> </a:t>
            </a:r>
            <a:r>
              <a:rPr lang="it-IT" sz="3400" dirty="0" err="1"/>
              <a:t>claim</a:t>
            </a:r>
            <a:r>
              <a:rPr lang="it-IT" sz="3400" dirty="0"/>
              <a:t> on the </a:t>
            </a:r>
            <a:r>
              <a:rPr lang="it-IT" sz="3400" dirty="0" err="1"/>
              <a:t>central</a:t>
            </a:r>
            <a:r>
              <a:rPr lang="it-IT" sz="3400" dirty="0"/>
              <a:t> </a:t>
            </a:r>
            <a:r>
              <a:rPr lang="it-IT" sz="3400" dirty="0" err="1"/>
              <a:t>bank</a:t>
            </a:r>
            <a:r>
              <a:rPr lang="it-IT" sz="3400" dirty="0"/>
              <a:t> </a:t>
            </a:r>
            <a:r>
              <a:rPr lang="it-IT" sz="3400" dirty="0" err="1"/>
              <a:t>is</a:t>
            </a:r>
            <a:r>
              <a:rPr lang="it-IT" sz="3400" dirty="0"/>
              <a:t> </a:t>
            </a:r>
            <a:r>
              <a:rPr lang="it-IT" sz="3400" dirty="0" err="1"/>
              <a:t>combined</a:t>
            </a:r>
            <a:r>
              <a:rPr lang="it-IT" sz="3400" dirty="0"/>
              <a:t> with a private </a:t>
            </a:r>
            <a:r>
              <a:rPr lang="it-IT" sz="3400" dirty="0" err="1"/>
              <a:t>sector</a:t>
            </a:r>
            <a:r>
              <a:rPr lang="it-IT" sz="3400" dirty="0"/>
              <a:t> </a:t>
            </a:r>
            <a:r>
              <a:rPr lang="it-IT" sz="3400" dirty="0" err="1"/>
              <a:t>messaging</a:t>
            </a:r>
            <a:r>
              <a:rPr lang="it-IT" sz="3400" dirty="0"/>
              <a:t> </a:t>
            </a:r>
            <a:r>
              <a:rPr lang="it-IT" sz="3400" dirty="0" err="1"/>
              <a:t>layer</a:t>
            </a:r>
            <a:r>
              <a:rPr lang="it-IT" sz="3400" dirty="0"/>
              <a:t>. </a:t>
            </a:r>
          </a:p>
          <a:p>
            <a:pPr marL="0" indent="0">
              <a:buNone/>
            </a:pPr>
            <a:r>
              <a:rPr lang="it-IT" sz="3400" dirty="0"/>
              <a:t>The </a:t>
            </a:r>
            <a:r>
              <a:rPr lang="it-IT" sz="3400" dirty="0" err="1"/>
              <a:t>legal</a:t>
            </a:r>
            <a:r>
              <a:rPr lang="it-IT" sz="3400" dirty="0"/>
              <a:t> </a:t>
            </a:r>
            <a:r>
              <a:rPr lang="it-IT" sz="3400" dirty="0" err="1"/>
              <a:t>framework</a:t>
            </a:r>
            <a:r>
              <a:rPr lang="it-IT" sz="3400" dirty="0"/>
              <a:t> </a:t>
            </a:r>
            <a:r>
              <a:rPr lang="it-IT" sz="3400" dirty="0" err="1"/>
              <a:t>that</a:t>
            </a:r>
            <a:r>
              <a:rPr lang="it-IT" sz="3400" dirty="0"/>
              <a:t> </a:t>
            </a:r>
            <a:r>
              <a:rPr lang="it-IT" sz="3400" dirty="0" err="1"/>
              <a:t>underpins</a:t>
            </a:r>
            <a:r>
              <a:rPr lang="it-IT" sz="3400" dirty="0"/>
              <a:t> </a:t>
            </a:r>
            <a:r>
              <a:rPr lang="it-IT" sz="3400" dirty="0" err="1"/>
              <a:t>claims</a:t>
            </a:r>
            <a:r>
              <a:rPr lang="it-IT" sz="3400" dirty="0"/>
              <a:t>, </a:t>
            </a:r>
            <a:r>
              <a:rPr lang="it-IT" sz="3400" dirty="0" err="1"/>
              <a:t>keeps</a:t>
            </a:r>
            <a:r>
              <a:rPr lang="it-IT" sz="3400" dirty="0"/>
              <a:t> </a:t>
            </a:r>
            <a:r>
              <a:rPr lang="it-IT" sz="3400" dirty="0" err="1"/>
              <a:t>them</a:t>
            </a:r>
            <a:r>
              <a:rPr lang="it-IT" sz="3400" dirty="0"/>
              <a:t> </a:t>
            </a:r>
            <a:r>
              <a:rPr lang="it-IT" sz="3400" dirty="0" err="1"/>
              <a:t>segregated</a:t>
            </a:r>
            <a:r>
              <a:rPr lang="it-IT" sz="3400" dirty="0"/>
              <a:t> from the balance </a:t>
            </a:r>
            <a:r>
              <a:rPr lang="it-IT" sz="3400" dirty="0" err="1"/>
              <a:t>sheets</a:t>
            </a:r>
            <a:r>
              <a:rPr lang="it-IT" sz="3400" dirty="0"/>
              <a:t> of the </a:t>
            </a:r>
            <a:r>
              <a:rPr lang="it-IT" sz="3400" dirty="0" err="1"/>
              <a:t>payments</a:t>
            </a:r>
            <a:r>
              <a:rPr lang="it-IT" sz="3400" dirty="0"/>
              <a:t> service providers (</a:t>
            </a:r>
            <a:r>
              <a:rPr lang="it-IT" sz="3400" dirty="0" err="1"/>
              <a:t>PSPs</a:t>
            </a:r>
            <a:r>
              <a:rPr lang="it-IT" sz="3400" dirty="0"/>
              <a:t>), and </a:t>
            </a:r>
            <a:r>
              <a:rPr lang="it-IT" sz="3400" dirty="0" err="1"/>
              <a:t>allows</a:t>
            </a:r>
            <a:r>
              <a:rPr lang="it-IT" sz="3400" dirty="0"/>
              <a:t> for </a:t>
            </a:r>
            <a:r>
              <a:rPr lang="it-IT" sz="3400" dirty="0" err="1"/>
              <a:t>portability</a:t>
            </a:r>
            <a:r>
              <a:rPr lang="it-IT" sz="3400" dirty="0"/>
              <a:t>. </a:t>
            </a:r>
            <a:r>
              <a:rPr lang="it-IT" sz="3400" dirty="0" err="1"/>
              <a:t>If</a:t>
            </a:r>
            <a:r>
              <a:rPr lang="it-IT" sz="3400" dirty="0"/>
              <a:t> a PSP </a:t>
            </a:r>
            <a:r>
              <a:rPr lang="it-IT" sz="3400" dirty="0" err="1"/>
              <a:t>fails</a:t>
            </a:r>
            <a:r>
              <a:rPr lang="it-IT" sz="3400" dirty="0"/>
              <a:t>, </a:t>
            </a:r>
            <a:r>
              <a:rPr lang="it-IT" sz="3400" dirty="0" err="1"/>
              <a:t>holdings</a:t>
            </a:r>
            <a:r>
              <a:rPr lang="it-IT" sz="3400" dirty="0"/>
              <a:t> of the CBDC are </a:t>
            </a:r>
            <a:r>
              <a:rPr lang="it-IT" sz="3400" dirty="0" err="1"/>
              <a:t>not</a:t>
            </a:r>
            <a:r>
              <a:rPr lang="it-IT" sz="3400" dirty="0"/>
              <a:t> </a:t>
            </a:r>
            <a:r>
              <a:rPr lang="it-IT" sz="3400" dirty="0" err="1"/>
              <a:t>considered</a:t>
            </a:r>
            <a:r>
              <a:rPr lang="it-IT" sz="3400" dirty="0"/>
              <a:t> part of the </a:t>
            </a:r>
            <a:r>
              <a:rPr lang="it-IT" sz="3400" dirty="0" err="1"/>
              <a:t>PSP’s</a:t>
            </a:r>
            <a:r>
              <a:rPr lang="it-IT" sz="3400" dirty="0"/>
              <a:t> estate </a:t>
            </a:r>
            <a:r>
              <a:rPr lang="it-IT" sz="3400" dirty="0" err="1"/>
              <a:t>available</a:t>
            </a:r>
            <a:r>
              <a:rPr lang="it-IT" sz="3400" dirty="0"/>
              <a:t> to </a:t>
            </a:r>
            <a:r>
              <a:rPr lang="it-IT" sz="3400" dirty="0" err="1"/>
              <a:t>creditors</a:t>
            </a:r>
            <a:r>
              <a:rPr lang="it-IT" sz="3400" dirty="0"/>
              <a:t>. The </a:t>
            </a:r>
            <a:r>
              <a:rPr lang="it-IT" sz="3400" dirty="0" err="1"/>
              <a:t>legal</a:t>
            </a:r>
            <a:r>
              <a:rPr lang="it-IT" sz="3400" dirty="0"/>
              <a:t> </a:t>
            </a:r>
            <a:r>
              <a:rPr lang="it-IT" sz="3400" dirty="0" err="1"/>
              <a:t>framework</a:t>
            </a:r>
            <a:r>
              <a:rPr lang="it-IT" sz="3400" dirty="0"/>
              <a:t> </a:t>
            </a:r>
            <a:r>
              <a:rPr lang="it-IT" sz="3400" dirty="0" err="1"/>
              <a:t>should</a:t>
            </a:r>
            <a:r>
              <a:rPr lang="it-IT" sz="3400" dirty="0"/>
              <a:t> </a:t>
            </a:r>
            <a:r>
              <a:rPr lang="it-IT" sz="3400" dirty="0" err="1"/>
              <a:t>also</a:t>
            </a:r>
            <a:r>
              <a:rPr lang="it-IT" sz="3400" dirty="0"/>
              <a:t> </a:t>
            </a:r>
            <a:r>
              <a:rPr lang="it-IT" sz="3400" dirty="0" err="1"/>
              <a:t>allow</a:t>
            </a:r>
            <a:r>
              <a:rPr lang="it-IT" sz="3400" dirty="0"/>
              <a:t> for </a:t>
            </a:r>
            <a:r>
              <a:rPr lang="it-IT" sz="3400" dirty="0" err="1"/>
              <a:t>portability</a:t>
            </a:r>
            <a:r>
              <a:rPr lang="it-IT" sz="3400" dirty="0"/>
              <a:t> in bulk (</a:t>
            </a:r>
            <a:r>
              <a:rPr lang="it-IT" sz="3400" dirty="0" err="1"/>
              <a:t>give</a:t>
            </a:r>
            <a:r>
              <a:rPr lang="it-IT" sz="3400" dirty="0"/>
              <a:t> the </a:t>
            </a:r>
            <a:r>
              <a:rPr lang="it-IT" sz="3400" dirty="0" err="1"/>
              <a:t>central</a:t>
            </a:r>
            <a:r>
              <a:rPr lang="it-IT" sz="3400" dirty="0"/>
              <a:t> </a:t>
            </a:r>
            <a:r>
              <a:rPr lang="it-IT" sz="3400" dirty="0" err="1"/>
              <a:t>bank</a:t>
            </a:r>
            <a:r>
              <a:rPr lang="it-IT" sz="3400" dirty="0"/>
              <a:t> the </a:t>
            </a:r>
            <a:r>
              <a:rPr lang="it-IT" sz="3400" dirty="0" err="1"/>
              <a:t>power</a:t>
            </a:r>
            <a:r>
              <a:rPr lang="it-IT" sz="3400" dirty="0"/>
              <a:t> to </a:t>
            </a:r>
            <a:r>
              <a:rPr lang="it-IT" sz="3400" dirty="0" err="1"/>
              <a:t>switch</a:t>
            </a:r>
            <a:r>
              <a:rPr lang="it-IT" sz="3400" dirty="0"/>
              <a:t> </a:t>
            </a:r>
            <a:r>
              <a:rPr lang="it-IT" sz="3400" dirty="0" err="1"/>
              <a:t>retail</a:t>
            </a:r>
            <a:r>
              <a:rPr lang="it-IT" sz="3400" dirty="0"/>
              <a:t> </a:t>
            </a:r>
            <a:r>
              <a:rPr lang="it-IT" sz="3400" dirty="0" err="1"/>
              <a:t>customer</a:t>
            </a:r>
            <a:r>
              <a:rPr lang="it-IT" sz="3400" dirty="0"/>
              <a:t> </a:t>
            </a:r>
            <a:r>
              <a:rPr lang="it-IT" sz="3400" dirty="0" err="1"/>
              <a:t>relationships</a:t>
            </a:r>
            <a:r>
              <a:rPr lang="it-IT" sz="3400" dirty="0"/>
              <a:t> from a </a:t>
            </a:r>
            <a:r>
              <a:rPr lang="it-IT" sz="3400" dirty="0" err="1"/>
              <a:t>failing</a:t>
            </a:r>
            <a:r>
              <a:rPr lang="it-IT" sz="3400" dirty="0"/>
              <a:t> PSP to a </a:t>
            </a:r>
            <a:r>
              <a:rPr lang="it-IT" sz="3400" dirty="0" err="1"/>
              <a:t>fully</a:t>
            </a:r>
            <a:r>
              <a:rPr lang="it-IT" sz="3400" dirty="0"/>
              <a:t> </a:t>
            </a:r>
            <a:r>
              <a:rPr lang="it-IT" sz="3400" dirty="0" err="1"/>
              <a:t>functional</a:t>
            </a:r>
            <a:r>
              <a:rPr lang="it-IT" sz="3400" dirty="0"/>
              <a:t> </a:t>
            </a:r>
            <a:r>
              <a:rPr lang="it-IT" sz="3400" dirty="0" err="1"/>
              <a:t>one</a:t>
            </a:r>
            <a:r>
              <a:rPr lang="it-IT" sz="3400" dirty="0"/>
              <a:t>).</a:t>
            </a:r>
          </a:p>
          <a:p>
            <a:pPr marL="0" indent="0">
              <a:buNone/>
            </a:pPr>
            <a:r>
              <a:rPr lang="it-IT" sz="3400" dirty="0" err="1"/>
              <a:t>Need</a:t>
            </a:r>
            <a:r>
              <a:rPr lang="it-IT" sz="3400" dirty="0"/>
              <a:t> to </a:t>
            </a:r>
            <a:r>
              <a:rPr lang="it-IT" sz="3400" dirty="0" err="1"/>
              <a:t>sustain</a:t>
            </a:r>
            <a:r>
              <a:rPr lang="it-IT" sz="3400" dirty="0"/>
              <a:t> </a:t>
            </a:r>
            <a:r>
              <a:rPr lang="it-IT" sz="3400" dirty="0" err="1"/>
              <a:t>payments</a:t>
            </a:r>
            <a:r>
              <a:rPr lang="it-IT" sz="3400" dirty="0"/>
              <a:t> </a:t>
            </a:r>
            <a:r>
              <a:rPr lang="it-IT" sz="3400" dirty="0" err="1"/>
              <a:t>when</a:t>
            </a:r>
            <a:r>
              <a:rPr lang="it-IT" sz="3400" dirty="0"/>
              <a:t> </a:t>
            </a:r>
            <a:r>
              <a:rPr lang="it-IT" sz="3400" dirty="0" err="1"/>
              <a:t>one</a:t>
            </a:r>
            <a:r>
              <a:rPr lang="it-IT" sz="3400" dirty="0"/>
              <a:t> </a:t>
            </a:r>
            <a:r>
              <a:rPr lang="it-IT" sz="3400" dirty="0" err="1"/>
              <a:t>intermediary</a:t>
            </a:r>
            <a:r>
              <a:rPr lang="it-IT" sz="3400" dirty="0"/>
              <a:t> </a:t>
            </a:r>
            <a:r>
              <a:rPr lang="it-IT" sz="3400" dirty="0" err="1"/>
              <a:t>is</a:t>
            </a:r>
            <a:r>
              <a:rPr lang="it-IT" sz="3400" dirty="0"/>
              <a:t> under </a:t>
            </a:r>
            <a:r>
              <a:rPr lang="it-IT" sz="3400" dirty="0" err="1"/>
              <a:t>technical</a:t>
            </a:r>
            <a:r>
              <a:rPr lang="it-IT" sz="3400" dirty="0"/>
              <a:t> stress: the </a:t>
            </a:r>
            <a:r>
              <a:rPr lang="it-IT" sz="3400" dirty="0" err="1"/>
              <a:t>central</a:t>
            </a:r>
            <a:r>
              <a:rPr lang="it-IT" sz="3400" dirty="0"/>
              <a:t> </a:t>
            </a:r>
            <a:r>
              <a:rPr lang="it-IT" sz="3400" dirty="0" err="1"/>
              <a:t>bank</a:t>
            </a:r>
            <a:r>
              <a:rPr lang="it-IT" sz="3400" dirty="0"/>
              <a:t> must </a:t>
            </a:r>
            <a:r>
              <a:rPr lang="it-IT" sz="3400" dirty="0" err="1"/>
              <a:t>have</a:t>
            </a:r>
            <a:r>
              <a:rPr lang="it-IT" sz="3400" dirty="0"/>
              <a:t> the </a:t>
            </a:r>
            <a:r>
              <a:rPr lang="it-IT" sz="3400" dirty="0" err="1"/>
              <a:t>technical</a:t>
            </a:r>
            <a:r>
              <a:rPr lang="it-IT" sz="3400" dirty="0"/>
              <a:t> </a:t>
            </a:r>
            <a:r>
              <a:rPr lang="it-IT" sz="3400" dirty="0" err="1"/>
              <a:t>capability</a:t>
            </a:r>
            <a:r>
              <a:rPr lang="it-IT" sz="3400" dirty="0"/>
              <a:t> to </a:t>
            </a:r>
            <a:r>
              <a:rPr lang="it-IT" sz="3400" dirty="0" err="1"/>
              <a:t>restore</a:t>
            </a:r>
            <a:r>
              <a:rPr lang="it-IT" sz="3400" dirty="0"/>
              <a:t> </a:t>
            </a:r>
            <a:r>
              <a:rPr lang="it-IT" sz="3400" dirty="0" err="1"/>
              <a:t>retail</a:t>
            </a:r>
            <a:r>
              <a:rPr lang="it-IT" sz="3400" dirty="0"/>
              <a:t> balances. </a:t>
            </a:r>
            <a:r>
              <a:rPr lang="it-IT" sz="3400" dirty="0" err="1"/>
              <a:t>It</a:t>
            </a:r>
            <a:r>
              <a:rPr lang="it-IT" sz="3400" dirty="0"/>
              <a:t> </a:t>
            </a:r>
            <a:r>
              <a:rPr lang="it-IT" sz="3400" dirty="0" err="1"/>
              <a:t>thus</a:t>
            </a:r>
            <a:r>
              <a:rPr lang="it-IT" sz="3400" dirty="0"/>
              <a:t> </a:t>
            </a:r>
            <a:r>
              <a:rPr lang="it-IT" sz="3400" dirty="0" err="1"/>
              <a:t>retains</a:t>
            </a:r>
            <a:r>
              <a:rPr lang="it-IT" sz="3400" dirty="0"/>
              <a:t> a copy of </a:t>
            </a:r>
            <a:r>
              <a:rPr lang="it-IT" sz="3400" dirty="0" err="1"/>
              <a:t>all</a:t>
            </a:r>
            <a:r>
              <a:rPr lang="it-IT" sz="3400" dirty="0"/>
              <a:t> </a:t>
            </a:r>
            <a:r>
              <a:rPr lang="it-IT" sz="3400" dirty="0" err="1"/>
              <a:t>retail</a:t>
            </a:r>
            <a:r>
              <a:rPr lang="it-IT" sz="3400" dirty="0"/>
              <a:t> CBDC </a:t>
            </a:r>
            <a:r>
              <a:rPr lang="it-IT" sz="3400" dirty="0" err="1"/>
              <a:t>holdings</a:t>
            </a:r>
            <a:r>
              <a:rPr lang="it-IT" sz="3400" dirty="0"/>
              <a:t>, </a:t>
            </a:r>
            <a:r>
              <a:rPr lang="it-IT" sz="3400" dirty="0" err="1"/>
              <a:t>allowing</a:t>
            </a:r>
            <a:r>
              <a:rPr lang="it-IT" sz="3400" dirty="0"/>
              <a:t> </a:t>
            </a:r>
            <a:r>
              <a:rPr lang="it-IT" sz="3400" dirty="0" err="1"/>
              <a:t>it</a:t>
            </a:r>
            <a:r>
              <a:rPr lang="it-IT" sz="3400" dirty="0"/>
              <a:t> to transfer </a:t>
            </a:r>
            <a:r>
              <a:rPr lang="it-IT" sz="3400" dirty="0" err="1"/>
              <a:t>retail</a:t>
            </a:r>
            <a:r>
              <a:rPr lang="it-IT" sz="3400" dirty="0"/>
              <a:t> CBDC </a:t>
            </a:r>
            <a:r>
              <a:rPr lang="it-IT" sz="3400" dirty="0" err="1"/>
              <a:t>holdings</a:t>
            </a:r>
            <a:r>
              <a:rPr lang="it-IT" sz="3400" dirty="0"/>
              <a:t> from </a:t>
            </a:r>
            <a:r>
              <a:rPr lang="it-IT" sz="3400" dirty="0" err="1"/>
              <a:t>one</a:t>
            </a:r>
            <a:r>
              <a:rPr lang="it-IT" sz="3400" dirty="0"/>
              <a:t> PSP to </a:t>
            </a:r>
            <a:r>
              <a:rPr lang="it-IT" sz="3400" dirty="0" err="1"/>
              <a:t>another</a:t>
            </a:r>
            <a:r>
              <a:rPr lang="it-IT" sz="3400" dirty="0"/>
              <a:t>.</a:t>
            </a:r>
          </a:p>
          <a:p>
            <a:pPr marL="0" indent="0">
              <a:buNone/>
            </a:pPr>
            <a:r>
              <a:rPr lang="it-IT" sz="3400" dirty="0" err="1"/>
              <a:t>Advantages</a:t>
            </a:r>
            <a:r>
              <a:rPr lang="it-IT" sz="3400" dirty="0"/>
              <a:t> and </a:t>
            </a:r>
            <a:r>
              <a:rPr lang="it-IT" sz="3400" dirty="0" err="1"/>
              <a:t>disadvantages</a:t>
            </a:r>
            <a:r>
              <a:rPr lang="it-IT" sz="3400" dirty="0"/>
              <a:t> vis-à-vis the </a:t>
            </a:r>
            <a:r>
              <a:rPr lang="it-IT" sz="3400" dirty="0" err="1"/>
              <a:t>indirect</a:t>
            </a:r>
            <a:r>
              <a:rPr lang="it-IT" sz="3400" dirty="0"/>
              <a:t> or </a:t>
            </a:r>
            <a:r>
              <a:rPr lang="it-IT" sz="3400" dirty="0" err="1"/>
              <a:t>direct</a:t>
            </a:r>
            <a:r>
              <a:rPr lang="it-IT" sz="3400" dirty="0"/>
              <a:t> CBDC </a:t>
            </a:r>
            <a:r>
              <a:rPr lang="it-IT" sz="3400" dirty="0" err="1"/>
              <a:t>architectures</a:t>
            </a:r>
            <a:r>
              <a:rPr lang="it-IT" sz="3400" dirty="0"/>
              <a:t>. </a:t>
            </a:r>
            <a:r>
              <a:rPr lang="it-IT" sz="3400" dirty="0" err="1"/>
              <a:t>It</a:t>
            </a:r>
            <a:r>
              <a:rPr lang="it-IT" sz="3400" dirty="0"/>
              <a:t> </a:t>
            </a:r>
            <a:r>
              <a:rPr lang="it-IT" sz="3400" dirty="0" err="1"/>
              <a:t>might</a:t>
            </a:r>
            <a:r>
              <a:rPr lang="it-IT" sz="3400" dirty="0"/>
              <a:t> </a:t>
            </a:r>
            <a:r>
              <a:rPr lang="it-IT" sz="3400" dirty="0" err="1"/>
              <a:t>offer</a:t>
            </a:r>
            <a:r>
              <a:rPr lang="it-IT" sz="3400" dirty="0"/>
              <a:t> </a:t>
            </a:r>
            <a:r>
              <a:rPr lang="it-IT" sz="3400" dirty="0" err="1"/>
              <a:t>better</a:t>
            </a:r>
            <a:r>
              <a:rPr lang="it-IT" sz="3400" dirty="0"/>
              <a:t> </a:t>
            </a:r>
            <a:r>
              <a:rPr lang="it-IT" sz="3400" dirty="0" err="1"/>
              <a:t>resilience</a:t>
            </a:r>
            <a:r>
              <a:rPr lang="it-IT" sz="3400" dirty="0"/>
              <a:t> </a:t>
            </a:r>
            <a:r>
              <a:rPr lang="it-IT" sz="3400" dirty="0" err="1"/>
              <a:t>than</a:t>
            </a:r>
            <a:r>
              <a:rPr lang="it-IT" sz="3400" dirty="0"/>
              <a:t> the </a:t>
            </a:r>
            <a:r>
              <a:rPr lang="it-IT" sz="3400" dirty="0" err="1"/>
              <a:t>indirect</a:t>
            </a:r>
            <a:r>
              <a:rPr lang="it-IT" sz="3400" dirty="0"/>
              <a:t> CBDC, </a:t>
            </a:r>
            <a:r>
              <a:rPr lang="it-IT" sz="3400" dirty="0" err="1"/>
              <a:t>but</a:t>
            </a:r>
            <a:r>
              <a:rPr lang="it-IT" sz="3400" dirty="0"/>
              <a:t> </a:t>
            </a:r>
            <a:r>
              <a:rPr lang="it-IT" sz="3400" dirty="0" err="1"/>
              <a:t>at</a:t>
            </a:r>
            <a:r>
              <a:rPr lang="it-IT" sz="3400" dirty="0"/>
              <a:t> the </a:t>
            </a:r>
            <a:r>
              <a:rPr lang="it-IT" sz="3400" dirty="0" err="1"/>
              <a:t>cost</a:t>
            </a:r>
            <a:r>
              <a:rPr lang="it-IT" sz="3400" dirty="0"/>
              <a:t> of a more </a:t>
            </a:r>
            <a:r>
              <a:rPr lang="it-IT" sz="3400" dirty="0" err="1"/>
              <a:t>complex</a:t>
            </a:r>
            <a:r>
              <a:rPr lang="it-IT" sz="3400" dirty="0"/>
              <a:t> to operate </a:t>
            </a:r>
            <a:r>
              <a:rPr lang="it-IT" sz="3400" dirty="0" err="1"/>
              <a:t>infrastructure</a:t>
            </a:r>
            <a:r>
              <a:rPr lang="it-IT" sz="3400" dirty="0"/>
              <a:t> for the </a:t>
            </a:r>
            <a:r>
              <a:rPr lang="it-IT" sz="3400" dirty="0" err="1"/>
              <a:t>central</a:t>
            </a:r>
            <a:r>
              <a:rPr lang="it-IT" sz="3400" dirty="0"/>
              <a:t> </a:t>
            </a:r>
            <a:r>
              <a:rPr lang="it-IT" sz="3400" dirty="0" err="1"/>
              <a:t>bank</a:t>
            </a:r>
            <a:r>
              <a:rPr lang="it-IT" sz="3400" dirty="0"/>
              <a:t>. The </a:t>
            </a:r>
            <a:r>
              <a:rPr lang="it-IT" sz="3400" dirty="0" err="1"/>
              <a:t>hybrid</a:t>
            </a:r>
            <a:r>
              <a:rPr lang="it-IT" sz="3400" dirty="0"/>
              <a:t> CBDC </a:t>
            </a:r>
            <a:r>
              <a:rPr lang="it-IT" sz="3400" dirty="0" err="1"/>
              <a:t>is</a:t>
            </a:r>
            <a:r>
              <a:rPr lang="it-IT" sz="3400" dirty="0"/>
              <a:t> </a:t>
            </a:r>
            <a:r>
              <a:rPr lang="it-IT" sz="3400" dirty="0" err="1"/>
              <a:t>simpler</a:t>
            </a:r>
            <a:r>
              <a:rPr lang="it-IT" sz="3400" dirty="0"/>
              <a:t> to operate </a:t>
            </a:r>
            <a:r>
              <a:rPr lang="it-IT" sz="3400" dirty="0" err="1"/>
              <a:t>than</a:t>
            </a:r>
            <a:r>
              <a:rPr lang="it-IT" sz="3400" dirty="0"/>
              <a:t> a </a:t>
            </a:r>
            <a:r>
              <a:rPr lang="it-IT" sz="3400" dirty="0" err="1"/>
              <a:t>direct</a:t>
            </a:r>
            <a:r>
              <a:rPr lang="it-IT" sz="3400" dirty="0"/>
              <a:t> CBDC. </a:t>
            </a:r>
            <a:r>
              <a:rPr lang="it-IT" sz="3400" dirty="0" err="1"/>
              <a:t>As</a:t>
            </a:r>
            <a:r>
              <a:rPr lang="it-IT" sz="3400" dirty="0"/>
              <a:t> the </a:t>
            </a:r>
            <a:r>
              <a:rPr lang="it-IT" sz="3400" dirty="0" err="1"/>
              <a:t>central</a:t>
            </a:r>
            <a:r>
              <a:rPr lang="it-IT" sz="3400" dirty="0"/>
              <a:t> </a:t>
            </a:r>
            <a:r>
              <a:rPr lang="it-IT" sz="3400" dirty="0" err="1"/>
              <a:t>bank</a:t>
            </a:r>
            <a:r>
              <a:rPr lang="it-IT" sz="3400" dirty="0"/>
              <a:t> </a:t>
            </a:r>
            <a:r>
              <a:rPr lang="it-IT" sz="3400" dirty="0" err="1"/>
              <a:t>does</a:t>
            </a:r>
            <a:r>
              <a:rPr lang="it-IT" sz="3400" dirty="0"/>
              <a:t> </a:t>
            </a:r>
            <a:r>
              <a:rPr lang="it-IT" sz="3400" dirty="0" err="1"/>
              <a:t>not</a:t>
            </a:r>
            <a:r>
              <a:rPr lang="it-IT" sz="3400" dirty="0"/>
              <a:t> </a:t>
            </a:r>
            <a:r>
              <a:rPr lang="it-IT" sz="3400" dirty="0" err="1"/>
              <a:t>directly</a:t>
            </a:r>
            <a:r>
              <a:rPr lang="it-IT" sz="3400" dirty="0"/>
              <a:t> </a:t>
            </a:r>
            <a:r>
              <a:rPr lang="it-IT" sz="3400" dirty="0" err="1"/>
              <a:t>interact</a:t>
            </a:r>
            <a:r>
              <a:rPr lang="it-IT" sz="3400" dirty="0"/>
              <a:t> with </a:t>
            </a:r>
            <a:r>
              <a:rPr lang="it-IT" sz="3400" dirty="0" err="1"/>
              <a:t>retail</a:t>
            </a:r>
            <a:r>
              <a:rPr lang="it-IT" sz="3400" dirty="0"/>
              <a:t> </a:t>
            </a:r>
            <a:r>
              <a:rPr lang="it-IT" sz="3400" dirty="0" err="1"/>
              <a:t>users</a:t>
            </a:r>
            <a:r>
              <a:rPr lang="it-IT" sz="3400" dirty="0"/>
              <a:t>, </a:t>
            </a:r>
            <a:r>
              <a:rPr lang="it-IT" sz="3400" dirty="0" err="1"/>
              <a:t>it</a:t>
            </a:r>
            <a:r>
              <a:rPr lang="it-IT" sz="3400" dirty="0"/>
              <a:t> can concentrate on a </a:t>
            </a:r>
            <a:r>
              <a:rPr lang="it-IT" sz="3400" dirty="0" err="1"/>
              <a:t>limited</a:t>
            </a:r>
            <a:r>
              <a:rPr lang="it-IT" sz="3400" dirty="0"/>
              <a:t> </a:t>
            </a:r>
            <a:r>
              <a:rPr lang="it-IT" sz="3400" dirty="0" err="1"/>
              <a:t>number</a:t>
            </a:r>
            <a:r>
              <a:rPr lang="it-IT" sz="3400" dirty="0"/>
              <a:t> of core </a:t>
            </a:r>
            <a:r>
              <a:rPr lang="it-IT" sz="3400" dirty="0" err="1"/>
              <a:t>processes</a:t>
            </a:r>
            <a:r>
              <a:rPr lang="it-IT" sz="3400" dirty="0"/>
              <a:t>, </a:t>
            </a:r>
            <a:r>
              <a:rPr lang="it-IT" sz="3400" dirty="0" err="1"/>
              <a:t>while</a:t>
            </a:r>
            <a:r>
              <a:rPr lang="it-IT" sz="3400" dirty="0"/>
              <a:t> </a:t>
            </a:r>
            <a:r>
              <a:rPr lang="it-IT" sz="3400" dirty="0" err="1"/>
              <a:t>intermediaries</a:t>
            </a:r>
            <a:r>
              <a:rPr lang="it-IT" sz="3400" dirty="0"/>
              <a:t> </a:t>
            </a:r>
            <a:r>
              <a:rPr lang="it-IT" sz="3400" dirty="0" err="1"/>
              <a:t>handle</a:t>
            </a:r>
            <a:r>
              <a:rPr lang="it-IT" sz="3400" dirty="0"/>
              <a:t> </a:t>
            </a:r>
            <a:r>
              <a:rPr lang="it-IT" sz="3400" dirty="0" err="1"/>
              <a:t>other</a:t>
            </a:r>
            <a:r>
              <a:rPr lang="it-IT" sz="3400" dirty="0"/>
              <a:t> </a:t>
            </a:r>
            <a:r>
              <a:rPr lang="it-IT" sz="3400" dirty="0" err="1"/>
              <a:t>services</a:t>
            </a:r>
            <a:r>
              <a:rPr lang="it-IT" sz="3400" dirty="0"/>
              <a:t> </a:t>
            </a:r>
            <a:r>
              <a:rPr lang="it-IT" sz="3400" dirty="0" err="1"/>
              <a:t>including</a:t>
            </a:r>
            <a:r>
              <a:rPr lang="it-IT" sz="3400" dirty="0"/>
              <a:t> </a:t>
            </a:r>
            <a:r>
              <a:rPr lang="it-IT" sz="3400" dirty="0" err="1"/>
              <a:t>instant</a:t>
            </a:r>
            <a:r>
              <a:rPr lang="it-IT" sz="3400" dirty="0"/>
              <a:t> </a:t>
            </a:r>
            <a:r>
              <a:rPr lang="it-IT" sz="3400" dirty="0" err="1"/>
              <a:t>payment</a:t>
            </a:r>
            <a:r>
              <a:rPr lang="it-IT" sz="3400" dirty="0"/>
              <a:t> </a:t>
            </a:r>
            <a:r>
              <a:rPr lang="it-IT" sz="3400" dirty="0" err="1"/>
              <a:t>confirmation</a:t>
            </a:r>
            <a:r>
              <a:rPr lang="it-IT" sz="3400" dirty="0"/>
              <a:t>.</a:t>
            </a:r>
            <a:r>
              <a:rPr lang="it-IT" sz="3000" dirty="0"/>
              <a:t> </a:t>
            </a:r>
          </a:p>
          <a:p>
            <a:endParaRPr lang="it-IT" dirty="0"/>
          </a:p>
          <a:p>
            <a:pPr marL="0" indent="0">
              <a:buNone/>
            </a:pPr>
            <a:endParaRPr lang="it-IT" dirty="0"/>
          </a:p>
        </p:txBody>
      </p:sp>
    </p:spTree>
    <p:extLst>
      <p:ext uri="{BB962C8B-B14F-4D97-AF65-F5344CB8AC3E}">
        <p14:creationId xmlns:p14="http://schemas.microsoft.com/office/powerpoint/2010/main" val="289412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2D417-7BC4-9842-9AE3-3046586C24F9}"/>
              </a:ext>
            </a:extLst>
          </p:cNvPr>
          <p:cNvSpPr>
            <a:spLocks noGrp="1"/>
          </p:cNvSpPr>
          <p:nvPr>
            <p:ph type="title"/>
          </p:nvPr>
        </p:nvSpPr>
        <p:spPr>
          <a:xfrm>
            <a:off x="87682" y="365126"/>
            <a:ext cx="8889050" cy="1325563"/>
          </a:xfrm>
        </p:spPr>
        <p:txBody>
          <a:bodyPr/>
          <a:lstStyle/>
          <a:p>
            <a:r>
              <a:rPr lang="it-IT" dirty="0" err="1"/>
              <a:t>Issue</a:t>
            </a:r>
            <a:r>
              <a:rPr lang="it-IT" dirty="0"/>
              <a:t>: </a:t>
            </a:r>
            <a:r>
              <a:rPr lang="it-IT" dirty="0" err="1"/>
              <a:t>interaction</a:t>
            </a:r>
            <a:r>
              <a:rPr lang="it-IT" dirty="0"/>
              <a:t> with the </a:t>
            </a:r>
            <a:r>
              <a:rPr lang="it-IT" dirty="0" err="1"/>
              <a:t>payment</a:t>
            </a:r>
            <a:r>
              <a:rPr lang="it-IT" dirty="0"/>
              <a:t> </a:t>
            </a:r>
            <a:r>
              <a:rPr lang="it-IT" dirty="0" err="1"/>
              <a:t>system</a:t>
            </a:r>
            <a:endParaRPr lang="it-IT" dirty="0"/>
          </a:p>
        </p:txBody>
      </p:sp>
      <p:sp>
        <p:nvSpPr>
          <p:cNvPr id="3" name="Segnaposto contenuto 2">
            <a:extLst>
              <a:ext uri="{FF2B5EF4-FFF2-40B4-BE49-F238E27FC236}">
                <a16:creationId xmlns:a16="http://schemas.microsoft.com/office/drawing/2014/main" id="{4B28E466-61A4-FA42-B4C4-B403A7780AFF}"/>
              </a:ext>
            </a:extLst>
          </p:cNvPr>
          <p:cNvSpPr>
            <a:spLocks noGrp="1"/>
          </p:cNvSpPr>
          <p:nvPr>
            <p:ph idx="1"/>
          </p:nvPr>
        </p:nvSpPr>
        <p:spPr>
          <a:xfrm>
            <a:off x="271811" y="1690689"/>
            <a:ext cx="7886700" cy="4842804"/>
          </a:xfrm>
        </p:spPr>
        <p:txBody>
          <a:bodyPr>
            <a:normAutofit fontScale="55000" lnSpcReduction="20000"/>
          </a:bodyPr>
          <a:lstStyle/>
          <a:p>
            <a:pPr marL="0" indent="0">
              <a:buNone/>
            </a:pPr>
            <a:r>
              <a:rPr lang="it-IT" sz="3200" dirty="0"/>
              <a:t>CBDC </a:t>
            </a:r>
            <a:r>
              <a:rPr lang="it-IT" sz="3200" dirty="0" err="1"/>
              <a:t>should</a:t>
            </a:r>
            <a:r>
              <a:rPr lang="it-IT" sz="3200" dirty="0"/>
              <a:t> be </a:t>
            </a:r>
            <a:r>
              <a:rPr lang="it-IT" sz="3200" dirty="0" err="1"/>
              <a:t>carried</a:t>
            </a:r>
            <a:r>
              <a:rPr lang="it-IT" sz="3200" dirty="0"/>
              <a:t> out in line with best </a:t>
            </a:r>
            <a:r>
              <a:rPr lang="it-IT" sz="3200" dirty="0" err="1"/>
              <a:t>practices</a:t>
            </a:r>
            <a:r>
              <a:rPr lang="it-IT" sz="3200" dirty="0"/>
              <a:t> in IT </a:t>
            </a:r>
            <a:r>
              <a:rPr lang="it-IT" sz="3200" dirty="0" err="1"/>
              <a:t>project</a:t>
            </a:r>
            <a:r>
              <a:rPr lang="it-IT" sz="3200" dirty="0"/>
              <a:t> management. </a:t>
            </a:r>
          </a:p>
          <a:p>
            <a:pPr marL="0" indent="0">
              <a:buNone/>
            </a:pPr>
            <a:r>
              <a:rPr lang="it-IT" sz="3200" dirty="0"/>
              <a:t>Made </a:t>
            </a:r>
            <a:r>
              <a:rPr lang="it-IT" sz="3200" dirty="0" err="1"/>
              <a:t>available</a:t>
            </a:r>
            <a:r>
              <a:rPr lang="it-IT" sz="3200" dirty="0"/>
              <a:t> on an </a:t>
            </a:r>
            <a:r>
              <a:rPr lang="it-IT" sz="3200" dirty="0" err="1"/>
              <a:t>equal</a:t>
            </a:r>
            <a:r>
              <a:rPr lang="it-IT" sz="3200" dirty="0"/>
              <a:t> </a:t>
            </a:r>
            <a:r>
              <a:rPr lang="it-IT" sz="3200" dirty="0" err="1"/>
              <a:t>basis</a:t>
            </a:r>
            <a:r>
              <a:rPr lang="it-IT" sz="3200" dirty="0"/>
              <a:t> </a:t>
            </a:r>
            <a:r>
              <a:rPr lang="it-IT" sz="3200" dirty="0" err="1"/>
              <a:t>directly</a:t>
            </a:r>
            <a:r>
              <a:rPr lang="it-IT" sz="3200" dirty="0"/>
              <a:t> </a:t>
            </a:r>
            <a:r>
              <a:rPr lang="it-IT" sz="3200" dirty="0" err="1"/>
              <a:t>through</a:t>
            </a:r>
            <a:r>
              <a:rPr lang="it-IT" sz="3200" dirty="0"/>
              <a:t> </a:t>
            </a:r>
            <a:r>
              <a:rPr lang="it-IT" sz="3200" dirty="0" err="1"/>
              <a:t>supervised</a:t>
            </a:r>
            <a:r>
              <a:rPr lang="it-IT" sz="3200" dirty="0"/>
              <a:t> </a:t>
            </a:r>
            <a:r>
              <a:rPr lang="it-IT" sz="3200" dirty="0" err="1"/>
              <a:t>intermediaries</a:t>
            </a:r>
            <a:r>
              <a:rPr lang="it-IT" sz="3200" dirty="0"/>
              <a:t> </a:t>
            </a:r>
            <a:r>
              <a:rPr lang="it-IT" sz="3200" dirty="0" err="1"/>
              <a:t>avoiding</a:t>
            </a:r>
            <a:r>
              <a:rPr lang="it-IT" sz="3200" dirty="0"/>
              <a:t> the </a:t>
            </a:r>
            <a:r>
              <a:rPr lang="it-IT" sz="3200" dirty="0" err="1"/>
              <a:t>costly</a:t>
            </a:r>
            <a:r>
              <a:rPr lang="it-IT" sz="3200" dirty="0"/>
              <a:t> </a:t>
            </a:r>
            <a:r>
              <a:rPr lang="it-IT" sz="3200" dirty="0" err="1"/>
              <a:t>duplication</a:t>
            </a:r>
            <a:r>
              <a:rPr lang="it-IT" sz="3200" dirty="0"/>
              <a:t> of </a:t>
            </a:r>
            <a:r>
              <a:rPr lang="it-IT" sz="3200" dirty="0" err="1"/>
              <a:t>processes</a:t>
            </a:r>
            <a:r>
              <a:rPr lang="it-IT" sz="3200" dirty="0"/>
              <a:t>. </a:t>
            </a:r>
          </a:p>
          <a:p>
            <a:pPr marL="0" indent="0">
              <a:buNone/>
            </a:pPr>
            <a:r>
              <a:rPr lang="it-IT" sz="3200" dirty="0"/>
              <a:t>Electronic </a:t>
            </a:r>
            <a:r>
              <a:rPr lang="it-IT" sz="3200" dirty="0" err="1"/>
              <a:t>payments</a:t>
            </a:r>
            <a:r>
              <a:rPr lang="it-IT" sz="3200" dirty="0"/>
              <a:t> in </a:t>
            </a:r>
            <a:r>
              <a:rPr lang="it-IT" sz="3200" dirty="0" err="1"/>
              <a:t>central</a:t>
            </a:r>
            <a:r>
              <a:rPr lang="it-IT" sz="3200" dirty="0"/>
              <a:t> </a:t>
            </a:r>
            <a:r>
              <a:rPr lang="it-IT" sz="3200" dirty="0" err="1"/>
              <a:t>bank</a:t>
            </a:r>
            <a:r>
              <a:rPr lang="it-IT" sz="3200" dirty="0"/>
              <a:t> </a:t>
            </a:r>
            <a:r>
              <a:rPr lang="it-IT" sz="3200" dirty="0" err="1"/>
              <a:t>money</a:t>
            </a:r>
            <a:r>
              <a:rPr lang="it-IT" sz="3200" dirty="0"/>
              <a:t> </a:t>
            </a:r>
            <a:r>
              <a:rPr lang="it-IT" sz="3200" dirty="0" err="1"/>
              <a:t>could</a:t>
            </a:r>
            <a:r>
              <a:rPr lang="it-IT" sz="3200" dirty="0"/>
              <a:t> be an </a:t>
            </a:r>
            <a:r>
              <a:rPr lang="it-IT" sz="3200" dirty="0" err="1"/>
              <a:t>advantage</a:t>
            </a:r>
            <a:r>
              <a:rPr lang="it-IT" sz="3200" dirty="0"/>
              <a:t>: PRO&amp;CO</a:t>
            </a:r>
          </a:p>
          <a:p>
            <a:pPr marL="0" indent="0">
              <a:buNone/>
            </a:pPr>
            <a:r>
              <a:rPr lang="it-IT" sz="3200" dirty="0" err="1"/>
              <a:t>Interoperability</a:t>
            </a:r>
            <a:r>
              <a:rPr lang="it-IT" sz="3200" dirty="0"/>
              <a:t> with the </a:t>
            </a:r>
            <a:r>
              <a:rPr lang="it-IT" sz="3200" dirty="0" err="1"/>
              <a:t>actual</a:t>
            </a:r>
            <a:r>
              <a:rPr lang="it-IT" sz="3200" dirty="0"/>
              <a:t> </a:t>
            </a:r>
            <a:r>
              <a:rPr lang="it-IT" sz="3200" dirty="0" err="1"/>
              <a:t>payment</a:t>
            </a:r>
            <a:r>
              <a:rPr lang="it-IT" sz="3200" dirty="0"/>
              <a:t> </a:t>
            </a:r>
            <a:r>
              <a:rPr lang="it-IT" sz="3200" dirty="0" err="1"/>
              <a:t>system</a:t>
            </a:r>
            <a:r>
              <a:rPr lang="it-IT" sz="3200" dirty="0"/>
              <a:t>. </a:t>
            </a:r>
            <a:r>
              <a:rPr lang="it-IT" sz="3200" dirty="0" err="1"/>
              <a:t>It</a:t>
            </a:r>
            <a:r>
              <a:rPr lang="it-IT" sz="3200" dirty="0"/>
              <a:t> </a:t>
            </a:r>
            <a:r>
              <a:rPr lang="it-IT" sz="3200" dirty="0" err="1"/>
              <a:t>would</a:t>
            </a:r>
            <a:r>
              <a:rPr lang="it-IT" sz="3200" dirty="0"/>
              <a:t> </a:t>
            </a:r>
            <a:r>
              <a:rPr lang="it-IT" sz="3200" dirty="0" err="1"/>
              <a:t>affect</a:t>
            </a:r>
            <a:r>
              <a:rPr lang="it-IT" sz="3200" dirty="0"/>
              <a:t> the </a:t>
            </a:r>
            <a:r>
              <a:rPr lang="it-IT" sz="3200" dirty="0" err="1"/>
              <a:t>activity</a:t>
            </a:r>
            <a:r>
              <a:rPr lang="it-IT" sz="3200" dirty="0"/>
              <a:t> and </a:t>
            </a:r>
            <a:r>
              <a:rPr lang="it-IT" sz="3200" dirty="0" err="1"/>
              <a:t>role</a:t>
            </a:r>
            <a:r>
              <a:rPr lang="it-IT" sz="3200" dirty="0"/>
              <a:t> of </a:t>
            </a:r>
            <a:r>
              <a:rPr lang="it-IT" sz="3200" dirty="0" err="1"/>
              <a:t>issuers</a:t>
            </a:r>
            <a:r>
              <a:rPr lang="it-IT" sz="3200" dirty="0"/>
              <a:t> of commercial </a:t>
            </a:r>
            <a:r>
              <a:rPr lang="it-IT" sz="3200" dirty="0" err="1"/>
              <a:t>bank</a:t>
            </a:r>
            <a:r>
              <a:rPr lang="it-IT" sz="3200" dirty="0"/>
              <a:t> </a:t>
            </a:r>
            <a:r>
              <a:rPr lang="it-IT" sz="3200" dirty="0" err="1"/>
              <a:t>money</a:t>
            </a:r>
            <a:r>
              <a:rPr lang="it-IT" sz="3200" dirty="0"/>
              <a:t> and providers of </a:t>
            </a:r>
            <a:r>
              <a:rPr lang="it-IT" sz="3200" dirty="0" err="1"/>
              <a:t>related</a:t>
            </a:r>
            <a:r>
              <a:rPr lang="it-IT" sz="3200" dirty="0"/>
              <a:t> </a:t>
            </a:r>
            <a:r>
              <a:rPr lang="it-IT" sz="3200" dirty="0" err="1"/>
              <a:t>payment</a:t>
            </a:r>
            <a:r>
              <a:rPr lang="it-IT" sz="3200" dirty="0"/>
              <a:t> </a:t>
            </a:r>
            <a:r>
              <a:rPr lang="it-IT" sz="3200" dirty="0" err="1"/>
              <a:t>services</a:t>
            </a:r>
            <a:r>
              <a:rPr lang="it-IT" sz="3200" dirty="0"/>
              <a:t>.</a:t>
            </a:r>
          </a:p>
          <a:p>
            <a:pPr marL="0" indent="0">
              <a:buNone/>
            </a:pPr>
            <a:r>
              <a:rPr lang="it-IT" sz="3200" dirty="0" err="1"/>
              <a:t>Its</a:t>
            </a:r>
            <a:r>
              <a:rPr lang="it-IT" sz="3200" dirty="0"/>
              <a:t> </a:t>
            </a:r>
            <a:r>
              <a:rPr lang="it-IT" sz="3200" dirty="0" err="1"/>
              <a:t>usage</a:t>
            </a:r>
            <a:r>
              <a:rPr lang="it-IT" sz="3200" dirty="0"/>
              <a:t> </a:t>
            </a:r>
            <a:r>
              <a:rPr lang="it-IT" sz="3200" dirty="0" err="1"/>
              <a:t>should</a:t>
            </a:r>
            <a:r>
              <a:rPr lang="it-IT" sz="3200" dirty="0"/>
              <a:t> be </a:t>
            </a:r>
            <a:r>
              <a:rPr lang="it-IT" sz="3200" dirty="0" err="1"/>
              <a:t>efficient</a:t>
            </a:r>
            <a:r>
              <a:rPr lang="it-IT" sz="3200" dirty="0"/>
              <a:t> and </a:t>
            </a:r>
            <a:r>
              <a:rPr lang="it-IT" sz="3200" dirty="0" err="1"/>
              <a:t>similar</a:t>
            </a:r>
            <a:r>
              <a:rPr lang="it-IT" sz="3200" dirty="0"/>
              <a:t> to </a:t>
            </a:r>
            <a:r>
              <a:rPr lang="it-IT" sz="3200" dirty="0" err="1"/>
              <a:t>another</a:t>
            </a:r>
            <a:r>
              <a:rPr lang="it-IT" sz="3200" dirty="0"/>
              <a:t> </a:t>
            </a:r>
            <a:r>
              <a:rPr lang="it-IT" sz="3200" dirty="0" err="1"/>
              <a:t>alternatives</a:t>
            </a:r>
            <a:r>
              <a:rPr lang="it-IT" sz="3200" dirty="0"/>
              <a:t>.</a:t>
            </a:r>
          </a:p>
          <a:p>
            <a:pPr marL="0" indent="0">
              <a:buNone/>
            </a:pPr>
            <a:r>
              <a:rPr lang="it-IT" sz="3200" dirty="0" err="1"/>
              <a:t>Its</a:t>
            </a:r>
            <a:r>
              <a:rPr lang="it-IT" sz="3200" dirty="0"/>
              <a:t> </a:t>
            </a:r>
            <a:r>
              <a:rPr lang="it-IT" sz="3200" dirty="0" err="1"/>
              <a:t>project</a:t>
            </a:r>
            <a:r>
              <a:rPr lang="it-IT" sz="3200" dirty="0"/>
              <a:t> and </a:t>
            </a:r>
            <a:r>
              <a:rPr lang="it-IT" sz="3200" dirty="0" err="1"/>
              <a:t>operating</a:t>
            </a:r>
            <a:r>
              <a:rPr lang="it-IT" sz="3200" dirty="0"/>
              <a:t> </a:t>
            </a:r>
            <a:r>
              <a:rPr lang="it-IT" sz="3200" dirty="0" err="1"/>
              <a:t>costs</a:t>
            </a:r>
            <a:r>
              <a:rPr lang="it-IT" sz="3200" dirty="0"/>
              <a:t> </a:t>
            </a:r>
            <a:r>
              <a:rPr lang="it-IT" sz="3200" dirty="0" err="1"/>
              <a:t>should</a:t>
            </a:r>
            <a:r>
              <a:rPr lang="it-IT" sz="3200" dirty="0"/>
              <a:t> be </a:t>
            </a:r>
            <a:r>
              <a:rPr lang="it-IT" sz="3200" dirty="0" err="1"/>
              <a:t>estimated</a:t>
            </a:r>
            <a:r>
              <a:rPr lang="it-IT" sz="3200" dirty="0"/>
              <a:t> and </a:t>
            </a:r>
            <a:r>
              <a:rPr lang="it-IT" sz="3200" dirty="0" err="1"/>
              <a:t>compared</a:t>
            </a:r>
            <a:r>
              <a:rPr lang="it-IT" sz="3200" dirty="0"/>
              <a:t> with the </a:t>
            </a:r>
            <a:r>
              <a:rPr lang="it-IT" sz="3200" dirty="0" err="1"/>
              <a:t>expected</a:t>
            </a:r>
            <a:r>
              <a:rPr lang="it-IT" sz="3200" dirty="0"/>
              <a:t> benefits, </a:t>
            </a:r>
            <a:r>
              <a:rPr lang="it-IT" sz="3200" dirty="0" err="1"/>
              <a:t>considering</a:t>
            </a:r>
            <a:r>
              <a:rPr lang="it-IT" sz="3200" dirty="0"/>
              <a:t> alternative </a:t>
            </a:r>
            <a:r>
              <a:rPr lang="it-IT" sz="3200" dirty="0" err="1"/>
              <a:t>solutions</a:t>
            </a:r>
            <a:r>
              <a:rPr lang="it-IT" sz="3200" dirty="0"/>
              <a:t> in </a:t>
            </a:r>
            <a:r>
              <a:rPr lang="it-IT" sz="3200" dirty="0" err="1"/>
              <a:t>any</a:t>
            </a:r>
            <a:r>
              <a:rPr lang="it-IT" sz="3200" dirty="0"/>
              <a:t> future scenario and the </a:t>
            </a:r>
            <a:r>
              <a:rPr lang="it-IT" sz="3200" dirty="0" err="1"/>
              <a:t>existence</a:t>
            </a:r>
            <a:r>
              <a:rPr lang="it-IT" sz="3200" dirty="0"/>
              <a:t> of cash. </a:t>
            </a:r>
          </a:p>
          <a:p>
            <a:pPr marL="0" indent="0">
              <a:buNone/>
            </a:pPr>
            <a:r>
              <a:rPr lang="it-IT" sz="3200" dirty="0"/>
              <a:t>Third parties </a:t>
            </a:r>
            <a:r>
              <a:rPr lang="it-IT" sz="3200" dirty="0" err="1"/>
              <a:t>may</a:t>
            </a:r>
            <a:r>
              <a:rPr lang="it-IT" sz="3200" dirty="0"/>
              <a:t> </a:t>
            </a:r>
            <a:r>
              <a:rPr lang="it-IT" sz="3200" dirty="0" err="1"/>
              <a:t>provide</a:t>
            </a:r>
            <a:r>
              <a:rPr lang="it-IT" sz="3200" dirty="0"/>
              <a:t> </a:t>
            </a:r>
            <a:r>
              <a:rPr lang="it-IT" sz="3200" dirty="0" err="1"/>
              <a:t>additional</a:t>
            </a:r>
            <a:r>
              <a:rPr lang="it-IT" sz="3200" dirty="0"/>
              <a:t> </a:t>
            </a:r>
            <a:r>
              <a:rPr lang="it-IT" sz="3200" dirty="0" err="1"/>
              <a:t>services</a:t>
            </a:r>
            <a:r>
              <a:rPr lang="it-IT" sz="3200" dirty="0"/>
              <a:t>. </a:t>
            </a:r>
            <a:r>
              <a:rPr lang="it-IT" sz="3200" dirty="0" err="1"/>
              <a:t>Regulation</a:t>
            </a:r>
            <a:r>
              <a:rPr lang="it-IT" sz="3200" dirty="0"/>
              <a:t>/</a:t>
            </a:r>
            <a:r>
              <a:rPr lang="it-IT" sz="3200" dirty="0" err="1"/>
              <a:t>supervision</a:t>
            </a:r>
            <a:r>
              <a:rPr lang="it-IT" sz="3200" dirty="0"/>
              <a:t> </a:t>
            </a:r>
            <a:r>
              <a:rPr lang="it-IT" sz="3200" dirty="0" err="1"/>
              <a:t>is</a:t>
            </a:r>
            <a:r>
              <a:rPr lang="it-IT" sz="3200" dirty="0"/>
              <a:t> </a:t>
            </a:r>
            <a:r>
              <a:rPr lang="it-IT" sz="3200" dirty="0" err="1"/>
              <a:t>needed</a:t>
            </a:r>
            <a:r>
              <a:rPr lang="it-IT" sz="3200" dirty="0"/>
              <a:t>.</a:t>
            </a:r>
          </a:p>
          <a:p>
            <a:pPr marL="0" indent="0">
              <a:buNone/>
            </a:pPr>
            <a:r>
              <a:rPr lang="it-IT" sz="3200" dirty="0"/>
              <a:t>Pro and co of </a:t>
            </a:r>
            <a:r>
              <a:rPr lang="it-IT" sz="3200" dirty="0" err="1"/>
              <a:t>different</a:t>
            </a:r>
            <a:r>
              <a:rPr lang="it-IT" sz="3200" dirty="0"/>
              <a:t> </a:t>
            </a:r>
            <a:r>
              <a:rPr lang="it-IT" sz="3200" dirty="0" err="1"/>
              <a:t>architectures</a:t>
            </a:r>
            <a:r>
              <a:rPr lang="it-IT" sz="3200" dirty="0"/>
              <a:t>. An </a:t>
            </a:r>
            <a:r>
              <a:rPr lang="it-IT" sz="3200" dirty="0" err="1"/>
              <a:t>intermediated</a:t>
            </a:r>
            <a:r>
              <a:rPr lang="it-IT" sz="3200" dirty="0"/>
              <a:t> </a:t>
            </a:r>
            <a:r>
              <a:rPr lang="it-IT" sz="3200" dirty="0" err="1"/>
              <a:t>access</a:t>
            </a:r>
            <a:r>
              <a:rPr lang="it-IT" sz="3200" dirty="0"/>
              <a:t> model </a:t>
            </a:r>
            <a:r>
              <a:rPr lang="it-IT" sz="3200" dirty="0" err="1"/>
              <a:t>is</a:t>
            </a:r>
            <a:r>
              <a:rPr lang="it-IT" sz="3200" dirty="0"/>
              <a:t> </a:t>
            </a:r>
            <a:r>
              <a:rPr lang="it-IT" sz="3200" dirty="0" err="1"/>
              <a:t>preferable</a:t>
            </a:r>
            <a:r>
              <a:rPr lang="it-IT" sz="3200" dirty="0"/>
              <a:t>, the </a:t>
            </a:r>
            <a:r>
              <a:rPr lang="it-IT" sz="3200" dirty="0" err="1"/>
              <a:t>central</a:t>
            </a:r>
            <a:r>
              <a:rPr lang="it-IT" sz="3200" dirty="0"/>
              <a:t> </a:t>
            </a:r>
            <a:r>
              <a:rPr lang="it-IT" sz="3200" dirty="0" err="1"/>
              <a:t>bank</a:t>
            </a:r>
            <a:r>
              <a:rPr lang="it-IT" sz="3200" dirty="0"/>
              <a:t> </a:t>
            </a:r>
            <a:r>
              <a:rPr lang="it-IT" sz="3200" dirty="0" err="1"/>
              <a:t>should</a:t>
            </a:r>
            <a:r>
              <a:rPr lang="it-IT" sz="3200" dirty="0"/>
              <a:t> </a:t>
            </a:r>
            <a:r>
              <a:rPr lang="it-IT" sz="3200" dirty="0" err="1"/>
              <a:t>ensures</a:t>
            </a:r>
            <a:r>
              <a:rPr lang="it-IT" sz="3200" dirty="0"/>
              <a:t> </a:t>
            </a:r>
            <a:r>
              <a:rPr lang="it-IT" sz="3200" dirty="0" err="1"/>
              <a:t>that</a:t>
            </a:r>
            <a:r>
              <a:rPr lang="it-IT" sz="3200" dirty="0"/>
              <a:t> the </a:t>
            </a:r>
            <a:r>
              <a:rPr lang="it-IT" sz="3200" dirty="0" err="1"/>
              <a:t>actions</a:t>
            </a:r>
            <a:r>
              <a:rPr lang="it-IT" sz="3200" dirty="0"/>
              <a:t> of </a:t>
            </a:r>
            <a:r>
              <a:rPr lang="it-IT" sz="3200" dirty="0" err="1"/>
              <a:t>supervised</a:t>
            </a:r>
            <a:r>
              <a:rPr lang="it-IT" sz="3200" dirty="0"/>
              <a:t> </a:t>
            </a:r>
            <a:r>
              <a:rPr lang="it-IT" sz="3200" dirty="0" err="1"/>
              <a:t>intermediaries</a:t>
            </a:r>
            <a:r>
              <a:rPr lang="it-IT" sz="3200" dirty="0"/>
              <a:t> do </a:t>
            </a:r>
            <a:r>
              <a:rPr lang="it-IT" sz="3200" dirty="0" err="1"/>
              <a:t>not</a:t>
            </a:r>
            <a:r>
              <a:rPr lang="it-IT" sz="3200" dirty="0"/>
              <a:t> </a:t>
            </a:r>
            <a:r>
              <a:rPr lang="it-IT" sz="3200" dirty="0" err="1"/>
              <a:t>affect</a:t>
            </a:r>
            <a:r>
              <a:rPr lang="it-IT" sz="3200" dirty="0"/>
              <a:t> the </a:t>
            </a:r>
            <a:r>
              <a:rPr lang="it-IT" sz="3200" dirty="0" err="1"/>
              <a:t>quality</a:t>
            </a:r>
            <a:r>
              <a:rPr lang="it-IT" sz="3200" dirty="0"/>
              <a:t> and </a:t>
            </a:r>
            <a:r>
              <a:rPr lang="it-IT" sz="3200" dirty="0" err="1"/>
              <a:t>accessibility</a:t>
            </a:r>
            <a:r>
              <a:rPr lang="it-IT" sz="3200" dirty="0"/>
              <a:t> of the </a:t>
            </a:r>
            <a:r>
              <a:rPr lang="it-IT" sz="3200" dirty="0" err="1"/>
              <a:t>services</a:t>
            </a:r>
            <a:r>
              <a:rPr lang="it-IT" sz="3200" dirty="0"/>
              <a:t> </a:t>
            </a:r>
            <a:r>
              <a:rPr lang="it-IT" sz="3200" dirty="0" err="1"/>
              <a:t>provided</a:t>
            </a:r>
            <a:r>
              <a:rPr lang="it-IT" sz="3200" dirty="0"/>
              <a:t> in the </a:t>
            </a:r>
            <a:r>
              <a:rPr lang="it-IT" sz="3200" dirty="0" err="1"/>
              <a:t>name</a:t>
            </a:r>
            <a:r>
              <a:rPr lang="it-IT" sz="3200" dirty="0"/>
              <a:t> of the </a:t>
            </a:r>
            <a:r>
              <a:rPr lang="it-IT" sz="3200" dirty="0" err="1"/>
              <a:t>central</a:t>
            </a:r>
            <a:r>
              <a:rPr lang="it-IT" sz="3200" dirty="0"/>
              <a:t> </a:t>
            </a:r>
            <a:r>
              <a:rPr lang="it-IT" sz="3200" dirty="0" err="1"/>
              <a:t>bank</a:t>
            </a:r>
            <a:r>
              <a:rPr lang="it-IT" sz="3200" dirty="0"/>
              <a:t>. </a:t>
            </a:r>
            <a:r>
              <a:rPr lang="it-IT" sz="3200" dirty="0" err="1"/>
              <a:t>All</a:t>
            </a:r>
            <a:r>
              <a:rPr lang="it-IT" sz="3200" dirty="0"/>
              <a:t> </a:t>
            </a:r>
            <a:r>
              <a:rPr lang="it-IT" sz="3200" dirty="0" err="1"/>
              <a:t>actors</a:t>
            </a:r>
            <a:r>
              <a:rPr lang="it-IT" sz="3200" dirty="0"/>
              <a:t> and </a:t>
            </a:r>
            <a:r>
              <a:rPr lang="it-IT" sz="3200" dirty="0" err="1"/>
              <a:t>procedures</a:t>
            </a:r>
            <a:r>
              <a:rPr lang="it-IT" sz="3200" dirty="0"/>
              <a:t> </a:t>
            </a:r>
            <a:r>
              <a:rPr lang="it-IT" sz="3200" dirty="0" err="1"/>
              <a:t>outside</a:t>
            </a:r>
            <a:r>
              <a:rPr lang="it-IT" sz="3200" dirty="0"/>
              <a:t> the </a:t>
            </a:r>
            <a:r>
              <a:rPr lang="it-IT" sz="3200" dirty="0" err="1"/>
              <a:t>central</a:t>
            </a:r>
            <a:r>
              <a:rPr lang="it-IT" sz="3200" dirty="0"/>
              <a:t> </a:t>
            </a:r>
            <a:r>
              <a:rPr lang="it-IT" sz="3200" dirty="0" err="1"/>
              <a:t>bank</a:t>
            </a:r>
            <a:r>
              <a:rPr lang="it-IT" sz="3200" dirty="0"/>
              <a:t> </a:t>
            </a:r>
            <a:r>
              <a:rPr lang="it-IT" sz="3200" dirty="0" err="1"/>
              <a:t>should</a:t>
            </a:r>
            <a:r>
              <a:rPr lang="it-IT" sz="3200" dirty="0"/>
              <a:t> </a:t>
            </a:r>
            <a:r>
              <a:rPr lang="it-IT" sz="3200" dirty="0" err="1"/>
              <a:t>foster</a:t>
            </a:r>
            <a:r>
              <a:rPr lang="it-IT" sz="3200" dirty="0"/>
              <a:t> end </a:t>
            </a:r>
            <a:r>
              <a:rPr lang="it-IT" sz="3200" dirty="0" err="1"/>
              <a:t>users</a:t>
            </a:r>
            <a:r>
              <a:rPr lang="it-IT" sz="3200" dirty="0"/>
              <a:t>’ trust in the </a:t>
            </a:r>
            <a:r>
              <a:rPr lang="it-IT" sz="3200" dirty="0" err="1"/>
              <a:t>digital</a:t>
            </a:r>
            <a:r>
              <a:rPr lang="it-IT" sz="3200" dirty="0"/>
              <a:t> euro </a:t>
            </a:r>
            <a:r>
              <a:rPr lang="it-IT" sz="3200" dirty="0" err="1"/>
              <a:t>payment</a:t>
            </a:r>
            <a:r>
              <a:rPr lang="it-IT" sz="3200" dirty="0"/>
              <a:t> </a:t>
            </a:r>
            <a:r>
              <a:rPr lang="it-IT" sz="3200" dirty="0" err="1"/>
              <a:t>solution</a:t>
            </a:r>
            <a:r>
              <a:rPr lang="it-IT" sz="3200" dirty="0"/>
              <a:t>. </a:t>
            </a:r>
          </a:p>
          <a:p>
            <a:pPr marL="0" indent="0">
              <a:buNone/>
            </a:pPr>
            <a:r>
              <a:rPr lang="it-IT" sz="3200" dirty="0" err="1"/>
              <a:t>Having</a:t>
            </a:r>
            <a:r>
              <a:rPr lang="it-IT" sz="3200" dirty="0"/>
              <a:t> a </a:t>
            </a:r>
            <a:r>
              <a:rPr lang="it-IT" sz="3200" dirty="0" err="1"/>
              <a:t>parallel</a:t>
            </a:r>
            <a:r>
              <a:rPr lang="it-IT" sz="3200" dirty="0"/>
              <a:t> </a:t>
            </a:r>
            <a:r>
              <a:rPr lang="it-IT" sz="3200" dirty="0" err="1"/>
              <a:t>infrastructure</a:t>
            </a:r>
            <a:r>
              <a:rPr lang="it-IT" sz="3200" dirty="0"/>
              <a:t> on CBDC </a:t>
            </a:r>
            <a:r>
              <a:rPr lang="it-IT" sz="3200" dirty="0" err="1"/>
              <a:t>is</a:t>
            </a:r>
            <a:r>
              <a:rPr lang="it-IT" sz="3200" dirty="0"/>
              <a:t> </a:t>
            </a:r>
            <a:r>
              <a:rPr lang="it-IT" sz="3200" dirty="0" err="1"/>
              <a:t>cosly</a:t>
            </a:r>
            <a:r>
              <a:rPr lang="it-IT" sz="3200" dirty="0"/>
              <a:t> and </a:t>
            </a:r>
            <a:r>
              <a:rPr lang="it-IT" sz="3200" dirty="0" err="1"/>
              <a:t>unlikely</a:t>
            </a:r>
            <a:r>
              <a:rPr lang="it-IT" sz="3200" dirty="0"/>
              <a:t> in the </a:t>
            </a:r>
            <a:r>
              <a:rPr lang="it-IT" sz="3200" dirty="0" err="1"/>
              <a:t>idnirect</a:t>
            </a:r>
            <a:r>
              <a:rPr lang="it-IT" sz="3200" dirty="0"/>
              <a:t>/hybris </a:t>
            </a:r>
            <a:r>
              <a:rPr lang="it-IT" sz="3200" dirty="0" err="1"/>
              <a:t>setting</a:t>
            </a:r>
            <a:r>
              <a:rPr lang="it-IT" sz="3200" dirty="0"/>
              <a:t>.</a:t>
            </a:r>
          </a:p>
          <a:p>
            <a:pPr marL="0" indent="0">
              <a:buNone/>
            </a:pPr>
            <a:endParaRPr lang="it-IT" dirty="0"/>
          </a:p>
        </p:txBody>
      </p:sp>
    </p:spTree>
    <p:extLst>
      <p:ext uri="{BB962C8B-B14F-4D97-AF65-F5344CB8AC3E}">
        <p14:creationId xmlns:p14="http://schemas.microsoft.com/office/powerpoint/2010/main" val="3652701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15916" y="-298754"/>
            <a:ext cx="7886700" cy="1325563"/>
          </a:xfrm>
        </p:spPr>
        <p:txBody>
          <a:bodyPr/>
          <a:lstStyle/>
          <a:p>
            <a:r>
              <a:rPr lang="it-IT" dirty="0" err="1"/>
              <a:t>Issue</a:t>
            </a:r>
            <a:r>
              <a:rPr lang="it-IT" dirty="0"/>
              <a:t>: on-line/off-line </a:t>
            </a:r>
            <a:r>
              <a:rPr lang="it-IT" dirty="0" err="1"/>
              <a:t>payments</a:t>
            </a:r>
            <a:endParaRPr lang="it-IT" dirty="0"/>
          </a:p>
        </p:txBody>
      </p:sp>
      <p:sp>
        <p:nvSpPr>
          <p:cNvPr id="3" name="Segnaposto contenuto 2"/>
          <p:cNvSpPr>
            <a:spLocks noGrp="1"/>
          </p:cNvSpPr>
          <p:nvPr>
            <p:ph idx="1"/>
          </p:nvPr>
        </p:nvSpPr>
        <p:spPr>
          <a:xfrm>
            <a:off x="378128" y="648178"/>
            <a:ext cx="8386309" cy="4351338"/>
          </a:xfrm>
        </p:spPr>
        <p:txBody>
          <a:bodyPr>
            <a:noAutofit/>
          </a:bodyPr>
          <a:lstStyle/>
          <a:p>
            <a:pPr marL="0" indent="0">
              <a:buNone/>
            </a:pPr>
            <a:r>
              <a:rPr lang="en-US" sz="1800" dirty="0"/>
              <a:t>An electronic payment that is not confirmed can still be considered final by relying on “trusted hardware” modules. </a:t>
            </a:r>
          </a:p>
          <a:p>
            <a:pPr marL="0" indent="0">
              <a:buNone/>
            </a:pPr>
            <a:r>
              <a:rPr lang="en-US" sz="1800" dirty="0"/>
              <a:t>Offline functionality avoids the sharing of transaction details with parties other than the payer and payee, enabling the CBDC to become a complement to cash  and providing a back-up payment solution that is available in extreme situations. </a:t>
            </a:r>
          </a:p>
          <a:p>
            <a:pPr marL="0" indent="0">
              <a:buNone/>
            </a:pPr>
            <a:r>
              <a:rPr lang="en-US" sz="1800" dirty="0"/>
              <a:t>The payment could be settled immediately as a transfer of pre-funded units between the devices of payer and payee. </a:t>
            </a:r>
          </a:p>
          <a:p>
            <a:pPr marL="0" indent="0">
              <a:buNone/>
            </a:pPr>
            <a:r>
              <a:rPr lang="en-US" sz="1800" dirty="0"/>
              <a:t>Payment devices could be pre-funded (wallet) with an amount of CBDC deducted from the balance that a user has online before they are used offline. The trusted device would contain the current balance and adjust it upon payment by the user. On the side of the payee the transfer would be recorded with the necessary information to prove that the transfer was indeed </a:t>
            </a:r>
            <a:r>
              <a:rPr lang="en-US" sz="1800" dirty="0" err="1"/>
              <a:t>finalised</a:t>
            </a:r>
            <a:r>
              <a:rPr lang="en-US" sz="1800" dirty="0"/>
              <a:t>. </a:t>
            </a:r>
          </a:p>
          <a:p>
            <a:pPr marL="0" indent="0">
              <a:buNone/>
            </a:pPr>
            <a:r>
              <a:rPr lang="en-US" sz="1800" dirty="0"/>
              <a:t>The possibility of offline private payments would be an attractive feature mirroring services that could be offered by some “</a:t>
            </a:r>
            <a:r>
              <a:rPr lang="en-US" sz="1800" dirty="0" err="1"/>
              <a:t>stablecoin</a:t>
            </a:r>
            <a:r>
              <a:rPr lang="en-US" sz="1800" dirty="0"/>
              <a:t>” issuers and wallet providers.</a:t>
            </a:r>
          </a:p>
          <a:p>
            <a:pPr marL="0" indent="0">
              <a:buNone/>
            </a:pPr>
            <a:r>
              <a:rPr lang="en-US" sz="1800" dirty="0"/>
              <a:t>Offline payments would require highly secure front-end standards to be drawn up to govern functionality on interoperable users’ devices. than always being connected and consuming energy as is the case with current payment terminals. </a:t>
            </a:r>
          </a:p>
          <a:p>
            <a:pPr marL="0" indent="0">
              <a:buNone/>
            </a:pPr>
            <a:r>
              <a:rPr lang="en-US" sz="1800" dirty="0"/>
              <a:t>The remuneration applied to a digital euro stored offline could not be changed by the central bank since it would not be possible to communicate with the device. </a:t>
            </a:r>
          </a:p>
          <a:p>
            <a:pPr marL="0" indent="0">
              <a:buNone/>
            </a:pPr>
            <a:r>
              <a:rPr lang="en-US" sz="1800" dirty="0"/>
              <a:t>An offline digital euro would need to exist online at some point, in order to load money onto the offline digital wallet through the broader payment system.</a:t>
            </a:r>
            <a:endParaRPr lang="it-IT" sz="1800" dirty="0"/>
          </a:p>
        </p:txBody>
      </p:sp>
    </p:spTree>
    <p:extLst>
      <p:ext uri="{BB962C8B-B14F-4D97-AF65-F5344CB8AC3E}">
        <p14:creationId xmlns:p14="http://schemas.microsoft.com/office/powerpoint/2010/main" val="2586156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Issue</a:t>
            </a:r>
            <a:r>
              <a:rPr lang="it-IT" dirty="0"/>
              <a:t>: </a:t>
            </a:r>
            <a:r>
              <a:rPr lang="it-IT" dirty="0" err="1"/>
              <a:t>legal</a:t>
            </a:r>
            <a:r>
              <a:rPr lang="it-IT" dirty="0"/>
              <a:t> tender</a:t>
            </a:r>
          </a:p>
        </p:txBody>
      </p:sp>
      <p:sp>
        <p:nvSpPr>
          <p:cNvPr id="3" name="Segnaposto contenuto 2"/>
          <p:cNvSpPr>
            <a:spLocks noGrp="1"/>
          </p:cNvSpPr>
          <p:nvPr>
            <p:ph idx="1"/>
          </p:nvPr>
        </p:nvSpPr>
        <p:spPr>
          <a:xfrm>
            <a:off x="628650" y="1487422"/>
            <a:ext cx="7886700" cy="4351338"/>
          </a:xfrm>
        </p:spPr>
        <p:txBody>
          <a:bodyPr>
            <a:normAutofit fontScale="70000" lnSpcReduction="20000"/>
          </a:bodyPr>
          <a:lstStyle/>
          <a:p>
            <a:pPr marL="0" indent="0">
              <a:buNone/>
            </a:pPr>
            <a:r>
              <a:rPr lang="en-US" dirty="0"/>
              <a:t>Legal tender status would be a desirable feature of the CBDC. Without this status, the drivers of acceptance would be more similar to those of other electronic payment solutions. </a:t>
            </a:r>
          </a:p>
          <a:p>
            <a:pPr marL="0" indent="0">
              <a:buNone/>
            </a:pPr>
            <a:r>
              <a:rPr lang="en-US" dirty="0"/>
              <a:t>The decision to assign legal tender status to the CBDC would in practice require that it be usable in any place and under all conditions, to allow the unconditional acceptance of payments. Legal tender status would require that users be able to receive incoming payments through means that are as user-friendly as banknotes, for example by using a simple physical device that can also be used offline or, if the legal tender status were applicable also to online payments, a digital wallet service that is available to everybody. </a:t>
            </a:r>
          </a:p>
          <a:p>
            <a:pPr marL="0" indent="0">
              <a:buNone/>
            </a:pPr>
            <a:r>
              <a:rPr lang="en-US" dirty="0"/>
              <a:t>A CBDC with the status of legal tender would be more easily accepted through a set of common (or interoperable) end-user solutions. </a:t>
            </a:r>
          </a:p>
          <a:p>
            <a:pPr marL="0" indent="0">
              <a:buNone/>
            </a:pPr>
            <a:r>
              <a:rPr lang="en-US" dirty="0"/>
              <a:t>We could also consider extending the concept of legal tender to online transactions. This would update the legal environment in parallel with the issuance of a digital central bank liability, making the CDBC a very attractive payment solution that could avoid digital currency substitution. </a:t>
            </a:r>
          </a:p>
        </p:txBody>
      </p:sp>
    </p:spTree>
    <p:extLst>
      <p:ext uri="{BB962C8B-B14F-4D97-AF65-F5344CB8AC3E}">
        <p14:creationId xmlns:p14="http://schemas.microsoft.com/office/powerpoint/2010/main" val="2409862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Cash </a:t>
            </a:r>
            <a:r>
              <a:rPr lang="it-IT" dirty="0" err="1"/>
              <a:t>features</a:t>
            </a:r>
            <a:r>
              <a:rPr lang="it-IT" dirty="0"/>
              <a:t>:</a:t>
            </a:r>
          </a:p>
        </p:txBody>
      </p:sp>
      <p:sp>
        <p:nvSpPr>
          <p:cNvPr id="3" name="Segnaposto contenuto 2"/>
          <p:cNvSpPr>
            <a:spLocks noGrp="1"/>
          </p:cNvSpPr>
          <p:nvPr>
            <p:ph idx="1"/>
          </p:nvPr>
        </p:nvSpPr>
        <p:spPr>
          <a:xfrm>
            <a:off x="628650" y="1424792"/>
            <a:ext cx="7886700" cy="5076216"/>
          </a:xfrm>
        </p:spPr>
        <p:txBody>
          <a:bodyPr>
            <a:normAutofit fontScale="77500" lnSpcReduction="20000"/>
          </a:bodyPr>
          <a:lstStyle/>
          <a:p>
            <a:r>
              <a:rPr lang="it-IT" b="1" dirty="0"/>
              <a:t>Inclusive</a:t>
            </a:r>
            <a:r>
              <a:rPr lang="it-IT" dirty="0"/>
              <a:t>: easy to use and </a:t>
            </a:r>
            <a:r>
              <a:rPr lang="it-IT" dirty="0" err="1"/>
              <a:t>available</a:t>
            </a:r>
            <a:r>
              <a:rPr lang="it-IT" dirty="0"/>
              <a:t> to </a:t>
            </a:r>
            <a:r>
              <a:rPr lang="it-IT" dirty="0" err="1"/>
              <a:t>everybody</a:t>
            </a:r>
            <a:r>
              <a:rPr lang="it-IT" dirty="0"/>
              <a:t> </a:t>
            </a:r>
            <a:r>
              <a:rPr lang="it-IT" dirty="0" err="1"/>
              <a:t>without</a:t>
            </a:r>
            <a:r>
              <a:rPr lang="it-IT" dirty="0"/>
              <a:t> </a:t>
            </a:r>
            <a:r>
              <a:rPr lang="it-IT" dirty="0" err="1"/>
              <a:t>electronic</a:t>
            </a:r>
            <a:r>
              <a:rPr lang="it-IT" dirty="0"/>
              <a:t> </a:t>
            </a:r>
            <a:r>
              <a:rPr lang="it-IT" dirty="0" err="1"/>
              <a:t>devices</a:t>
            </a:r>
            <a:r>
              <a:rPr lang="it-IT" dirty="0"/>
              <a:t>.</a:t>
            </a:r>
          </a:p>
          <a:p>
            <a:r>
              <a:rPr lang="it-IT" b="1" dirty="0" err="1"/>
              <a:t>Crisis</a:t>
            </a:r>
            <a:r>
              <a:rPr lang="it-IT" b="1" dirty="0"/>
              <a:t> </a:t>
            </a:r>
            <a:r>
              <a:rPr lang="it-IT" b="1" dirty="0" err="1"/>
              <a:t>proof</a:t>
            </a:r>
            <a:r>
              <a:rPr lang="it-IT" dirty="0"/>
              <a:t>: </a:t>
            </a:r>
            <a:r>
              <a:rPr lang="it-IT" dirty="0" err="1"/>
              <a:t>device</a:t>
            </a:r>
            <a:r>
              <a:rPr lang="it-IT" dirty="0"/>
              <a:t> </a:t>
            </a:r>
            <a:r>
              <a:rPr lang="it-IT" dirty="0" err="1"/>
              <a:t>independent</a:t>
            </a:r>
            <a:r>
              <a:rPr lang="it-IT" dirty="0"/>
              <a:t> (</a:t>
            </a:r>
            <a:r>
              <a:rPr lang="it-IT" dirty="0" err="1"/>
              <a:t>power</a:t>
            </a:r>
            <a:r>
              <a:rPr lang="it-IT" dirty="0"/>
              <a:t> blackout).</a:t>
            </a:r>
          </a:p>
          <a:p>
            <a:r>
              <a:rPr lang="it-IT" b="1" dirty="0"/>
              <a:t>Peer to </a:t>
            </a:r>
            <a:r>
              <a:rPr lang="it-IT" b="1" dirty="0" err="1"/>
              <a:t>peer</a:t>
            </a:r>
            <a:r>
              <a:rPr lang="it-IT" b="1" dirty="0"/>
              <a:t> </a:t>
            </a:r>
            <a:r>
              <a:rPr lang="it-IT" b="1" dirty="0" err="1"/>
              <a:t>transactions</a:t>
            </a:r>
            <a:r>
              <a:rPr lang="it-IT" dirty="0"/>
              <a:t>: </a:t>
            </a:r>
            <a:r>
              <a:rPr lang="it-IT" dirty="0" err="1"/>
              <a:t>there</a:t>
            </a:r>
            <a:r>
              <a:rPr lang="it-IT" dirty="0"/>
              <a:t> </a:t>
            </a:r>
            <a:r>
              <a:rPr lang="it-IT" dirty="0" err="1"/>
              <a:t>is</a:t>
            </a:r>
            <a:r>
              <a:rPr lang="it-IT" dirty="0"/>
              <a:t> no </a:t>
            </a:r>
            <a:r>
              <a:rPr lang="it-IT" dirty="0" err="1"/>
              <a:t>intermediation</a:t>
            </a:r>
            <a:r>
              <a:rPr lang="it-IT" dirty="0"/>
              <a:t> of a </a:t>
            </a:r>
            <a:r>
              <a:rPr lang="it-IT" dirty="0" err="1"/>
              <a:t>thrid</a:t>
            </a:r>
            <a:r>
              <a:rPr lang="it-IT" dirty="0"/>
              <a:t> party to complete a </a:t>
            </a:r>
            <a:r>
              <a:rPr lang="it-IT" dirty="0" err="1"/>
              <a:t>transaction</a:t>
            </a:r>
            <a:r>
              <a:rPr lang="it-IT" dirty="0"/>
              <a:t>.</a:t>
            </a:r>
          </a:p>
          <a:p>
            <a:r>
              <a:rPr lang="it-IT" b="1" dirty="0"/>
              <a:t>Anonymous</a:t>
            </a:r>
            <a:r>
              <a:rPr lang="it-IT" dirty="0"/>
              <a:t>.</a:t>
            </a:r>
          </a:p>
          <a:p>
            <a:r>
              <a:rPr lang="it-IT" b="1" dirty="0"/>
              <a:t>Off-line </a:t>
            </a:r>
            <a:r>
              <a:rPr lang="it-IT" b="1" dirty="0" err="1"/>
              <a:t>transactions</a:t>
            </a:r>
            <a:r>
              <a:rPr lang="it-IT" b="1" dirty="0"/>
              <a:t>.</a:t>
            </a:r>
          </a:p>
          <a:p>
            <a:pPr marL="0" indent="0">
              <a:buNone/>
            </a:pPr>
            <a:r>
              <a:rPr lang="it-IT" dirty="0"/>
              <a:t>Digital </a:t>
            </a:r>
            <a:r>
              <a:rPr lang="it-IT" dirty="0" err="1"/>
              <a:t>means</a:t>
            </a:r>
            <a:r>
              <a:rPr lang="it-IT" dirty="0"/>
              <a:t> of </a:t>
            </a:r>
            <a:r>
              <a:rPr lang="it-IT" dirty="0" err="1"/>
              <a:t>payments</a:t>
            </a:r>
            <a:r>
              <a:rPr lang="it-IT" dirty="0"/>
              <a:t> do </a:t>
            </a:r>
            <a:r>
              <a:rPr lang="it-IT" dirty="0" err="1"/>
              <a:t>not</a:t>
            </a:r>
            <a:r>
              <a:rPr lang="it-IT" dirty="0"/>
              <a:t> </a:t>
            </a:r>
            <a:r>
              <a:rPr lang="it-IT" dirty="0" err="1"/>
              <a:t>satisfy</a:t>
            </a:r>
            <a:r>
              <a:rPr lang="it-IT" dirty="0"/>
              <a:t> </a:t>
            </a:r>
            <a:r>
              <a:rPr lang="it-IT" dirty="0" err="1"/>
              <a:t>these</a:t>
            </a:r>
            <a:r>
              <a:rPr lang="it-IT" dirty="0"/>
              <a:t> </a:t>
            </a:r>
            <a:r>
              <a:rPr lang="it-IT" dirty="0" err="1"/>
              <a:t>features</a:t>
            </a:r>
            <a:r>
              <a:rPr lang="it-IT" dirty="0"/>
              <a:t>. Digital </a:t>
            </a:r>
            <a:r>
              <a:rPr lang="it-IT" dirty="0" err="1"/>
              <a:t>means</a:t>
            </a:r>
            <a:r>
              <a:rPr lang="it-IT" dirty="0"/>
              <a:t> </a:t>
            </a:r>
            <a:r>
              <a:rPr lang="it-IT" dirty="0" err="1"/>
              <a:t>require</a:t>
            </a:r>
            <a:r>
              <a:rPr lang="it-IT" dirty="0"/>
              <a:t> </a:t>
            </a:r>
            <a:r>
              <a:rPr lang="it-IT" dirty="0" err="1"/>
              <a:t>third</a:t>
            </a:r>
            <a:r>
              <a:rPr lang="it-IT" dirty="0"/>
              <a:t> parties (record </a:t>
            </a:r>
            <a:r>
              <a:rPr lang="it-IT" dirty="0" err="1"/>
              <a:t>keeping</a:t>
            </a:r>
            <a:r>
              <a:rPr lang="it-IT" dirty="0"/>
              <a:t>, </a:t>
            </a:r>
            <a:r>
              <a:rPr lang="it-IT" dirty="0" err="1"/>
              <a:t>identity</a:t>
            </a:r>
            <a:r>
              <a:rPr lang="it-IT" dirty="0"/>
              <a:t> </a:t>
            </a:r>
            <a:r>
              <a:rPr lang="it-IT" dirty="0" err="1"/>
              <a:t>validation</a:t>
            </a:r>
            <a:r>
              <a:rPr lang="it-IT" dirty="0"/>
              <a:t>). </a:t>
            </a:r>
            <a:r>
              <a:rPr lang="it-IT" dirty="0" err="1"/>
              <a:t>It</a:t>
            </a:r>
            <a:r>
              <a:rPr lang="it-IT" dirty="0"/>
              <a:t> si </a:t>
            </a:r>
            <a:r>
              <a:rPr lang="it-IT" dirty="0" err="1"/>
              <a:t>difficult</a:t>
            </a:r>
            <a:r>
              <a:rPr lang="it-IT" dirty="0"/>
              <a:t> to </a:t>
            </a:r>
            <a:r>
              <a:rPr lang="it-IT" dirty="0" err="1"/>
              <a:t>deploy</a:t>
            </a:r>
            <a:r>
              <a:rPr lang="it-IT" dirty="0"/>
              <a:t> off-line </a:t>
            </a:r>
            <a:r>
              <a:rPr lang="it-IT" dirty="0" err="1"/>
              <a:t>transactions</a:t>
            </a:r>
            <a:r>
              <a:rPr lang="it-IT" dirty="0"/>
              <a:t>. </a:t>
            </a:r>
          </a:p>
          <a:p>
            <a:pPr marL="0" indent="0">
              <a:buNone/>
            </a:pPr>
            <a:r>
              <a:rPr lang="it-IT" dirty="0" err="1"/>
              <a:t>Today</a:t>
            </a:r>
            <a:r>
              <a:rPr lang="it-IT" dirty="0"/>
              <a:t>: cash </a:t>
            </a:r>
            <a:r>
              <a:rPr lang="it-IT" dirty="0" err="1"/>
              <a:t>is</a:t>
            </a:r>
            <a:r>
              <a:rPr lang="it-IT" dirty="0"/>
              <a:t> the </a:t>
            </a:r>
            <a:r>
              <a:rPr lang="it-IT" dirty="0" err="1"/>
              <a:t>only</a:t>
            </a:r>
            <a:r>
              <a:rPr lang="it-IT" dirty="0"/>
              <a:t> </a:t>
            </a:r>
            <a:r>
              <a:rPr lang="it-IT" dirty="0" err="1"/>
              <a:t>form</a:t>
            </a:r>
            <a:r>
              <a:rPr lang="it-IT" dirty="0"/>
              <a:t> of </a:t>
            </a:r>
            <a:r>
              <a:rPr lang="it-IT" dirty="0" err="1"/>
              <a:t>central</a:t>
            </a:r>
            <a:r>
              <a:rPr lang="it-IT" dirty="0"/>
              <a:t> </a:t>
            </a:r>
            <a:r>
              <a:rPr lang="it-IT" dirty="0" err="1"/>
              <a:t>bank</a:t>
            </a:r>
            <a:r>
              <a:rPr lang="it-IT" dirty="0"/>
              <a:t> </a:t>
            </a:r>
            <a:r>
              <a:rPr lang="it-IT" dirty="0" err="1"/>
              <a:t>issued</a:t>
            </a:r>
            <a:r>
              <a:rPr lang="it-IT" dirty="0"/>
              <a:t> </a:t>
            </a:r>
            <a:r>
              <a:rPr lang="it-IT" dirty="0" err="1"/>
              <a:t>money</a:t>
            </a:r>
            <a:r>
              <a:rPr lang="it-IT" dirty="0"/>
              <a:t> </a:t>
            </a:r>
            <a:r>
              <a:rPr lang="it-IT" dirty="0" err="1"/>
              <a:t>available</a:t>
            </a:r>
            <a:r>
              <a:rPr lang="it-IT" dirty="0"/>
              <a:t> to </a:t>
            </a:r>
            <a:r>
              <a:rPr lang="it-IT" dirty="0" err="1"/>
              <a:t>individuals</a:t>
            </a:r>
            <a:r>
              <a:rPr lang="it-IT" dirty="0"/>
              <a:t>.</a:t>
            </a:r>
          </a:p>
          <a:p>
            <a:pPr marL="0" indent="0">
              <a:buNone/>
            </a:pPr>
            <a:r>
              <a:rPr lang="it-IT" dirty="0" err="1"/>
              <a:t>Today</a:t>
            </a:r>
            <a:r>
              <a:rPr lang="it-IT" dirty="0"/>
              <a:t>: part o </a:t>
            </a:r>
            <a:r>
              <a:rPr lang="it-IT" dirty="0" err="1"/>
              <a:t>money</a:t>
            </a:r>
            <a:r>
              <a:rPr lang="it-IT" dirty="0"/>
              <a:t> (</a:t>
            </a:r>
            <a:r>
              <a:rPr lang="it-IT" dirty="0" err="1"/>
              <a:t>bank</a:t>
            </a:r>
            <a:r>
              <a:rPr lang="it-IT" dirty="0"/>
              <a:t> </a:t>
            </a:r>
            <a:r>
              <a:rPr lang="it-IT" dirty="0" err="1"/>
              <a:t>deposits</a:t>
            </a:r>
            <a:r>
              <a:rPr lang="it-IT" dirty="0"/>
              <a:t>) </a:t>
            </a:r>
            <a:r>
              <a:rPr lang="it-IT" dirty="0" err="1"/>
              <a:t>is</a:t>
            </a:r>
            <a:r>
              <a:rPr lang="it-IT" dirty="0"/>
              <a:t> </a:t>
            </a:r>
            <a:r>
              <a:rPr lang="it-IT" dirty="0" err="1"/>
              <a:t>managed</a:t>
            </a:r>
            <a:r>
              <a:rPr lang="it-IT" dirty="0"/>
              <a:t> by profit </a:t>
            </a:r>
            <a:r>
              <a:rPr lang="it-IT" dirty="0" err="1"/>
              <a:t>oriented</a:t>
            </a:r>
            <a:r>
              <a:rPr lang="it-IT" dirty="0"/>
              <a:t> </a:t>
            </a:r>
            <a:r>
              <a:rPr lang="it-IT" dirty="0" err="1"/>
              <a:t>players</a:t>
            </a:r>
            <a:r>
              <a:rPr lang="it-IT" dirty="0"/>
              <a:t>.</a:t>
            </a:r>
          </a:p>
          <a:p>
            <a:pPr marL="0" indent="0">
              <a:buNone/>
            </a:pPr>
            <a:r>
              <a:rPr lang="it-IT" dirty="0"/>
              <a:t>CBDC: </a:t>
            </a:r>
            <a:r>
              <a:rPr lang="it-IT" dirty="0" err="1"/>
              <a:t>universal</a:t>
            </a:r>
            <a:r>
              <a:rPr lang="it-IT" dirty="0"/>
              <a:t>/inclusive, </a:t>
            </a:r>
            <a:r>
              <a:rPr lang="it-IT" dirty="0" err="1"/>
              <a:t>digital</a:t>
            </a:r>
            <a:r>
              <a:rPr lang="it-IT" dirty="0"/>
              <a:t>, </a:t>
            </a:r>
            <a:r>
              <a:rPr lang="it-IT" dirty="0" err="1"/>
              <a:t>central</a:t>
            </a:r>
            <a:r>
              <a:rPr lang="it-IT" dirty="0"/>
              <a:t> </a:t>
            </a:r>
            <a:r>
              <a:rPr lang="it-IT" dirty="0" err="1"/>
              <a:t>bank</a:t>
            </a:r>
            <a:r>
              <a:rPr lang="it-IT" dirty="0"/>
              <a:t> </a:t>
            </a:r>
            <a:r>
              <a:rPr lang="it-IT" dirty="0" err="1"/>
              <a:t>issued</a:t>
            </a:r>
            <a:r>
              <a:rPr lang="it-IT" dirty="0"/>
              <a:t> (</a:t>
            </a:r>
            <a:r>
              <a:rPr lang="it-IT" dirty="0" err="1"/>
              <a:t>legal</a:t>
            </a:r>
            <a:r>
              <a:rPr lang="it-IT" dirty="0"/>
              <a:t> tender)</a:t>
            </a:r>
          </a:p>
          <a:p>
            <a:endParaRPr lang="it-IT" dirty="0"/>
          </a:p>
          <a:p>
            <a:endParaRPr lang="it-IT" dirty="0"/>
          </a:p>
        </p:txBody>
      </p:sp>
    </p:spTree>
    <p:extLst>
      <p:ext uri="{BB962C8B-B14F-4D97-AF65-F5344CB8AC3E}">
        <p14:creationId xmlns:p14="http://schemas.microsoft.com/office/powerpoint/2010/main" val="2656370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EE1B4D-2D46-8841-BD9C-9AC56532A4E7}"/>
              </a:ext>
            </a:extLst>
          </p:cNvPr>
          <p:cNvSpPr>
            <a:spLocks noGrp="1"/>
          </p:cNvSpPr>
          <p:nvPr>
            <p:ph type="title"/>
          </p:nvPr>
        </p:nvSpPr>
        <p:spPr/>
        <p:txBody>
          <a:bodyPr/>
          <a:lstStyle/>
          <a:p>
            <a:r>
              <a:rPr lang="it-IT" dirty="0"/>
              <a:t>6. </a:t>
            </a:r>
            <a:r>
              <a:rPr lang="it-IT" dirty="0" err="1"/>
              <a:t>Token</a:t>
            </a:r>
            <a:r>
              <a:rPr lang="it-IT" dirty="0"/>
              <a:t>-account</a:t>
            </a:r>
          </a:p>
        </p:txBody>
      </p:sp>
      <p:sp>
        <p:nvSpPr>
          <p:cNvPr id="3" name="Segnaposto contenuto 2">
            <a:extLst>
              <a:ext uri="{FF2B5EF4-FFF2-40B4-BE49-F238E27FC236}">
                <a16:creationId xmlns:a16="http://schemas.microsoft.com/office/drawing/2014/main" id="{680851A4-6F51-7348-85F1-780789D8B11D}"/>
              </a:ext>
            </a:extLst>
          </p:cNvPr>
          <p:cNvSpPr>
            <a:spLocks noGrp="1"/>
          </p:cNvSpPr>
          <p:nvPr>
            <p:ph idx="1"/>
          </p:nvPr>
        </p:nvSpPr>
        <p:spPr>
          <a:xfrm>
            <a:off x="505987" y="1479937"/>
            <a:ext cx="7886700" cy="5043525"/>
          </a:xfrm>
        </p:spPr>
        <p:txBody>
          <a:bodyPr>
            <a:normAutofit lnSpcReduction="10000"/>
          </a:bodyPr>
          <a:lstStyle/>
          <a:p>
            <a:pPr marL="0" indent="0">
              <a:buNone/>
            </a:pPr>
            <a:r>
              <a:rPr lang="it-IT" dirty="0"/>
              <a:t>How and to </a:t>
            </a:r>
            <a:r>
              <a:rPr lang="it-IT" dirty="0" err="1"/>
              <a:t>whom</a:t>
            </a:r>
            <a:r>
              <a:rPr lang="it-IT" dirty="0"/>
              <a:t> </a:t>
            </a:r>
            <a:r>
              <a:rPr lang="it-IT" dirty="0" err="1"/>
              <a:t>one</a:t>
            </a:r>
            <a:r>
              <a:rPr lang="it-IT" dirty="0"/>
              <a:t> </a:t>
            </a:r>
            <a:r>
              <a:rPr lang="it-IT" dirty="0" err="1"/>
              <a:t>should</a:t>
            </a:r>
            <a:r>
              <a:rPr lang="it-IT" dirty="0"/>
              <a:t> </a:t>
            </a:r>
            <a:r>
              <a:rPr lang="it-IT" dirty="0" err="1"/>
              <a:t>give</a:t>
            </a:r>
            <a:r>
              <a:rPr lang="it-IT" dirty="0"/>
              <a:t> </a:t>
            </a:r>
            <a:r>
              <a:rPr lang="it-IT" dirty="0" err="1"/>
              <a:t>access</a:t>
            </a:r>
            <a:r>
              <a:rPr lang="it-IT" dirty="0"/>
              <a:t>?</a:t>
            </a:r>
            <a:endParaRPr lang="it-IT" b="1" dirty="0"/>
          </a:p>
          <a:p>
            <a:pPr marL="514350" indent="-514350">
              <a:buAutoNum type="arabicPeriod"/>
            </a:pPr>
            <a:r>
              <a:rPr lang="it-IT" b="1" dirty="0" err="1"/>
              <a:t>deposit</a:t>
            </a:r>
            <a:r>
              <a:rPr lang="it-IT" b="1" dirty="0"/>
              <a:t> accounts with the </a:t>
            </a:r>
            <a:r>
              <a:rPr lang="it-IT" b="1" dirty="0" err="1"/>
              <a:t>central</a:t>
            </a:r>
            <a:r>
              <a:rPr lang="it-IT" b="1" dirty="0"/>
              <a:t> </a:t>
            </a:r>
            <a:r>
              <a:rPr lang="it-IT" b="1" dirty="0" err="1"/>
              <a:t>bank</a:t>
            </a:r>
            <a:r>
              <a:rPr lang="it-IT" b="1" dirty="0"/>
              <a:t>: </a:t>
            </a:r>
            <a:r>
              <a:rPr lang="it-IT" dirty="0" err="1"/>
              <a:t>tie</a:t>
            </a:r>
            <a:r>
              <a:rPr lang="it-IT" dirty="0"/>
              <a:t> </a:t>
            </a:r>
            <a:r>
              <a:rPr lang="it-IT" dirty="0" err="1"/>
              <a:t>ownership</a:t>
            </a:r>
            <a:r>
              <a:rPr lang="it-IT" dirty="0"/>
              <a:t> to an </a:t>
            </a:r>
            <a:r>
              <a:rPr lang="it-IT" dirty="0" err="1"/>
              <a:t>identity</a:t>
            </a:r>
            <a:r>
              <a:rPr lang="it-IT" b="1" dirty="0"/>
              <a:t> </a:t>
            </a:r>
          </a:p>
          <a:p>
            <a:pPr marL="514350" indent="-514350">
              <a:buAutoNum type="arabicPeriod"/>
            </a:pPr>
            <a:r>
              <a:rPr lang="it-IT" b="1" dirty="0" err="1"/>
              <a:t>digital</a:t>
            </a:r>
            <a:r>
              <a:rPr lang="it-IT" b="1" dirty="0"/>
              <a:t> </a:t>
            </a:r>
            <a:r>
              <a:rPr lang="it-IT" b="1" dirty="0" err="1"/>
              <a:t>token</a:t>
            </a:r>
            <a:r>
              <a:rPr lang="it-IT" b="1" dirty="0"/>
              <a:t> </a:t>
            </a:r>
            <a:r>
              <a:rPr lang="it-IT" b="1" dirty="0" err="1"/>
              <a:t>currency</a:t>
            </a:r>
            <a:r>
              <a:rPr lang="it-IT" b="1" dirty="0"/>
              <a:t>: </a:t>
            </a:r>
            <a:r>
              <a:rPr lang="it-IT" dirty="0"/>
              <a:t>the </a:t>
            </a:r>
            <a:r>
              <a:rPr lang="it-IT" dirty="0" err="1"/>
              <a:t>central</a:t>
            </a:r>
            <a:r>
              <a:rPr lang="it-IT" dirty="0"/>
              <a:t> </a:t>
            </a:r>
            <a:r>
              <a:rPr lang="it-IT" dirty="0" err="1"/>
              <a:t>bank</a:t>
            </a:r>
            <a:r>
              <a:rPr lang="it-IT" dirty="0"/>
              <a:t> </a:t>
            </a:r>
            <a:r>
              <a:rPr lang="it-IT" dirty="0" err="1"/>
              <a:t>honours</a:t>
            </a:r>
            <a:r>
              <a:rPr lang="it-IT" dirty="0"/>
              <a:t> </a:t>
            </a:r>
            <a:r>
              <a:rPr lang="it-IT" dirty="0" err="1"/>
              <a:t>claims</a:t>
            </a:r>
            <a:r>
              <a:rPr lang="it-IT" dirty="0"/>
              <a:t> </a:t>
            </a:r>
            <a:r>
              <a:rPr lang="it-IT" dirty="0" err="1"/>
              <a:t>solely</a:t>
            </a:r>
            <a:r>
              <a:rPr lang="it-IT" dirty="0"/>
              <a:t> </a:t>
            </a:r>
            <a:r>
              <a:rPr lang="it-IT" dirty="0" err="1"/>
              <a:t>when</a:t>
            </a:r>
            <a:r>
              <a:rPr lang="it-IT" dirty="0"/>
              <a:t> the CBDC user </a:t>
            </a:r>
            <a:r>
              <a:rPr lang="it-IT" dirty="0" err="1"/>
              <a:t>demonstrates</a:t>
            </a:r>
            <a:r>
              <a:rPr lang="it-IT" dirty="0"/>
              <a:t> </a:t>
            </a:r>
            <a:r>
              <a:rPr lang="it-IT" dirty="0" err="1"/>
              <a:t>knowledge</a:t>
            </a:r>
            <a:r>
              <a:rPr lang="it-IT" dirty="0"/>
              <a:t> of an </a:t>
            </a:r>
            <a:r>
              <a:rPr lang="it-IT" dirty="0" err="1"/>
              <a:t>encrypted</a:t>
            </a:r>
            <a:r>
              <a:rPr lang="it-IT" dirty="0"/>
              <a:t> </a:t>
            </a:r>
            <a:r>
              <a:rPr lang="it-IT" dirty="0" err="1"/>
              <a:t>value</a:t>
            </a:r>
            <a:r>
              <a:rPr lang="it-IT" dirty="0"/>
              <a:t> (</a:t>
            </a:r>
            <a:r>
              <a:rPr lang="it-IT" dirty="0" err="1"/>
              <a:t>bearer</a:t>
            </a:r>
            <a:r>
              <a:rPr lang="it-IT" dirty="0"/>
              <a:t> </a:t>
            </a:r>
            <a:r>
              <a:rPr lang="it-IT" dirty="0" err="1"/>
              <a:t>asset</a:t>
            </a:r>
            <a:r>
              <a:rPr lang="it-IT" dirty="0"/>
              <a:t>/</a:t>
            </a:r>
            <a:r>
              <a:rPr lang="it-IT" dirty="0" err="1"/>
              <a:t>like</a:t>
            </a:r>
            <a:r>
              <a:rPr lang="it-IT" dirty="0"/>
              <a:t> cash).</a:t>
            </a:r>
          </a:p>
          <a:p>
            <a:pPr marL="0" indent="0">
              <a:buNone/>
            </a:pPr>
            <a:r>
              <a:rPr lang="it-IT" b="1" dirty="0" err="1"/>
              <a:t>Trade</a:t>
            </a:r>
            <a:r>
              <a:rPr lang="it-IT" b="1" dirty="0"/>
              <a:t>-off:</a:t>
            </a:r>
          </a:p>
          <a:p>
            <a:r>
              <a:rPr lang="it-IT" dirty="0"/>
              <a:t>Privacy-</a:t>
            </a:r>
            <a:r>
              <a:rPr lang="it-IT" dirty="0" err="1"/>
              <a:t>controls</a:t>
            </a:r>
            <a:endParaRPr lang="it-IT" dirty="0"/>
          </a:p>
          <a:p>
            <a:r>
              <a:rPr lang="it-IT" dirty="0"/>
              <a:t>Universal </a:t>
            </a:r>
            <a:r>
              <a:rPr lang="it-IT" dirty="0" err="1"/>
              <a:t>access</a:t>
            </a:r>
            <a:r>
              <a:rPr lang="it-IT" dirty="0"/>
              <a:t>/</a:t>
            </a:r>
            <a:r>
              <a:rPr lang="it-IT" dirty="0" err="1"/>
              <a:t>financial</a:t>
            </a:r>
            <a:r>
              <a:rPr lang="it-IT" dirty="0"/>
              <a:t> </a:t>
            </a:r>
            <a:r>
              <a:rPr lang="it-IT" dirty="0" err="1"/>
              <a:t>inclusion</a:t>
            </a:r>
            <a:endParaRPr lang="it-IT" dirty="0"/>
          </a:p>
          <a:p>
            <a:r>
              <a:rPr lang="it-IT" dirty="0"/>
              <a:t>Central-</a:t>
            </a:r>
            <a:r>
              <a:rPr lang="it-IT" dirty="0" err="1"/>
              <a:t>decentralized</a:t>
            </a:r>
            <a:endParaRPr lang="it-IT" dirty="0"/>
          </a:p>
          <a:p>
            <a:endParaRPr lang="it-IT" dirty="0"/>
          </a:p>
        </p:txBody>
      </p:sp>
    </p:spTree>
    <p:extLst>
      <p:ext uri="{BB962C8B-B14F-4D97-AF65-F5344CB8AC3E}">
        <p14:creationId xmlns:p14="http://schemas.microsoft.com/office/powerpoint/2010/main" val="109067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80A989-A371-4A40-A594-BD1805AE948E}"/>
              </a:ext>
            </a:extLst>
          </p:cNvPr>
          <p:cNvSpPr>
            <a:spLocks noGrp="1"/>
          </p:cNvSpPr>
          <p:nvPr>
            <p:ph type="title"/>
          </p:nvPr>
        </p:nvSpPr>
        <p:spPr/>
        <p:txBody>
          <a:bodyPr>
            <a:normAutofit fontScale="90000"/>
          </a:bodyPr>
          <a:lstStyle/>
          <a:p>
            <a:r>
              <a:rPr lang="it-IT" dirty="0"/>
              <a:t>6.1 </a:t>
            </a:r>
            <a:r>
              <a:rPr lang="it-IT" dirty="0" err="1"/>
              <a:t>Deposit</a:t>
            </a:r>
            <a:r>
              <a:rPr lang="it-IT" dirty="0"/>
              <a:t> account to </a:t>
            </a:r>
            <a:r>
              <a:rPr lang="it-IT" dirty="0" err="1"/>
              <a:t>central</a:t>
            </a:r>
            <a:r>
              <a:rPr lang="it-IT" dirty="0"/>
              <a:t> </a:t>
            </a:r>
            <a:r>
              <a:rPr lang="it-IT" dirty="0" err="1"/>
              <a:t>bank</a:t>
            </a:r>
            <a:r>
              <a:rPr lang="it-IT" dirty="0"/>
              <a:t> to </a:t>
            </a:r>
            <a:r>
              <a:rPr lang="it-IT" dirty="0" err="1"/>
              <a:t>all</a:t>
            </a:r>
            <a:r>
              <a:rPr lang="it-IT" dirty="0"/>
              <a:t> </a:t>
            </a:r>
            <a:r>
              <a:rPr lang="it-IT" dirty="0" err="1"/>
              <a:t>households</a:t>
            </a:r>
            <a:r>
              <a:rPr lang="it-IT" dirty="0"/>
              <a:t> and </a:t>
            </a:r>
            <a:r>
              <a:rPr lang="it-IT" dirty="0" err="1"/>
              <a:t>corporates</a:t>
            </a:r>
            <a:r>
              <a:rPr lang="it-IT" dirty="0"/>
              <a:t> </a:t>
            </a:r>
          </a:p>
        </p:txBody>
      </p:sp>
      <p:sp>
        <p:nvSpPr>
          <p:cNvPr id="3" name="Segnaposto contenuto 2">
            <a:extLst>
              <a:ext uri="{FF2B5EF4-FFF2-40B4-BE49-F238E27FC236}">
                <a16:creationId xmlns:a16="http://schemas.microsoft.com/office/drawing/2014/main" id="{0D59954D-74A1-4D4F-91CB-F67AD263F727}"/>
              </a:ext>
            </a:extLst>
          </p:cNvPr>
          <p:cNvSpPr>
            <a:spLocks noGrp="1"/>
          </p:cNvSpPr>
          <p:nvPr>
            <p:ph idx="1"/>
          </p:nvPr>
        </p:nvSpPr>
        <p:spPr>
          <a:xfrm>
            <a:off x="285750" y="1543050"/>
            <a:ext cx="8229600" cy="4633913"/>
          </a:xfrm>
        </p:spPr>
        <p:txBody>
          <a:bodyPr>
            <a:normAutofit fontScale="62500" lnSpcReduction="20000"/>
          </a:bodyPr>
          <a:lstStyle/>
          <a:p>
            <a:pPr marL="0" indent="0">
              <a:buNone/>
            </a:pPr>
            <a:r>
              <a:rPr lang="it-IT" dirty="0" err="1"/>
              <a:t>Conventional</a:t>
            </a:r>
            <a:r>
              <a:rPr lang="it-IT" dirty="0"/>
              <a:t> account model and </a:t>
            </a:r>
            <a:r>
              <a:rPr lang="it-IT" dirty="0" err="1"/>
              <a:t>tie</a:t>
            </a:r>
            <a:r>
              <a:rPr lang="it-IT" dirty="0"/>
              <a:t> </a:t>
            </a:r>
            <a:r>
              <a:rPr lang="it-IT" dirty="0" err="1"/>
              <a:t>ownership</a:t>
            </a:r>
            <a:r>
              <a:rPr lang="it-IT" dirty="0"/>
              <a:t> to an </a:t>
            </a:r>
            <a:r>
              <a:rPr lang="it-IT" dirty="0" err="1"/>
              <a:t>identity</a:t>
            </a:r>
            <a:r>
              <a:rPr lang="it-IT" dirty="0"/>
              <a:t>. </a:t>
            </a:r>
            <a:r>
              <a:rPr lang="it-IT" dirty="0" err="1"/>
              <a:t>Claims</a:t>
            </a:r>
            <a:r>
              <a:rPr lang="it-IT" dirty="0"/>
              <a:t> are </a:t>
            </a:r>
            <a:r>
              <a:rPr lang="it-IT" dirty="0" err="1"/>
              <a:t>represented</a:t>
            </a:r>
            <a:r>
              <a:rPr lang="it-IT" dirty="0"/>
              <a:t> in a database </a:t>
            </a:r>
            <a:r>
              <a:rPr lang="it-IT" dirty="0" err="1"/>
              <a:t>that</a:t>
            </a:r>
            <a:r>
              <a:rPr lang="it-IT" dirty="0"/>
              <a:t> </a:t>
            </a:r>
            <a:r>
              <a:rPr lang="it-IT" dirty="0" err="1"/>
              <a:t>records</a:t>
            </a:r>
            <a:r>
              <a:rPr lang="it-IT" dirty="0"/>
              <a:t> the </a:t>
            </a:r>
            <a:r>
              <a:rPr lang="it-IT" dirty="0" err="1"/>
              <a:t>value</a:t>
            </a:r>
            <a:r>
              <a:rPr lang="it-IT" dirty="0"/>
              <a:t> </a:t>
            </a:r>
            <a:r>
              <a:rPr lang="it-IT" dirty="0" err="1"/>
              <a:t>along</a:t>
            </a:r>
            <a:r>
              <a:rPr lang="it-IT" dirty="0"/>
              <a:t> with a </a:t>
            </a:r>
            <a:r>
              <a:rPr lang="it-IT" dirty="0" err="1"/>
              <a:t>reference</a:t>
            </a:r>
            <a:r>
              <a:rPr lang="it-IT" dirty="0"/>
              <a:t> to the </a:t>
            </a:r>
            <a:r>
              <a:rPr lang="it-IT" dirty="0" err="1"/>
              <a:t>identity</a:t>
            </a:r>
            <a:r>
              <a:rPr lang="it-IT" dirty="0"/>
              <a:t>, just </a:t>
            </a:r>
            <a:r>
              <a:rPr lang="it-IT" dirty="0" err="1"/>
              <a:t>as</a:t>
            </a:r>
            <a:r>
              <a:rPr lang="it-IT" dirty="0"/>
              <a:t> in a </a:t>
            </a:r>
            <a:r>
              <a:rPr lang="it-IT" dirty="0" err="1"/>
              <a:t>bank</a:t>
            </a:r>
            <a:r>
              <a:rPr lang="it-IT" dirty="0"/>
              <a:t> account. </a:t>
            </a:r>
          </a:p>
          <a:p>
            <a:pPr marL="0" indent="0">
              <a:buNone/>
            </a:pPr>
            <a:r>
              <a:rPr lang="it-IT" dirty="0" err="1"/>
              <a:t>Similar</a:t>
            </a:r>
            <a:r>
              <a:rPr lang="it-IT" dirty="0"/>
              <a:t> to </a:t>
            </a:r>
            <a:r>
              <a:rPr lang="it-IT" dirty="0" err="1"/>
              <a:t>commerical</a:t>
            </a:r>
            <a:r>
              <a:rPr lang="it-IT" dirty="0"/>
              <a:t> </a:t>
            </a:r>
            <a:r>
              <a:rPr lang="it-IT" dirty="0" err="1"/>
              <a:t>bank</a:t>
            </a:r>
            <a:r>
              <a:rPr lang="it-IT" dirty="0"/>
              <a:t> </a:t>
            </a:r>
            <a:r>
              <a:rPr lang="it-IT" dirty="0" err="1"/>
              <a:t>currency</a:t>
            </a:r>
            <a:r>
              <a:rPr lang="it-IT" dirty="0"/>
              <a:t>.</a:t>
            </a:r>
          </a:p>
          <a:p>
            <a:pPr marL="0" indent="0">
              <a:buNone/>
            </a:pPr>
            <a:r>
              <a:rPr lang="it-IT" dirty="0" err="1"/>
              <a:t>It</a:t>
            </a:r>
            <a:r>
              <a:rPr lang="it-IT" dirty="0"/>
              <a:t> </a:t>
            </a:r>
            <a:r>
              <a:rPr lang="it-IT" dirty="0" err="1"/>
              <a:t>depends</a:t>
            </a:r>
            <a:r>
              <a:rPr lang="it-IT" dirty="0"/>
              <a:t> on “strong” </a:t>
            </a:r>
            <a:r>
              <a:rPr lang="it-IT" dirty="0" err="1"/>
              <a:t>identities</a:t>
            </a:r>
            <a:r>
              <a:rPr lang="it-IT" dirty="0"/>
              <a:t> for </a:t>
            </a:r>
            <a:r>
              <a:rPr lang="it-IT" dirty="0" err="1"/>
              <a:t>all</a:t>
            </a:r>
            <a:r>
              <a:rPr lang="it-IT" dirty="0"/>
              <a:t> account </a:t>
            </a:r>
            <a:r>
              <a:rPr lang="it-IT" dirty="0" err="1"/>
              <a:t>holders</a:t>
            </a:r>
            <a:r>
              <a:rPr lang="it-IT" dirty="0"/>
              <a:t> </a:t>
            </a:r>
            <a:r>
              <a:rPr lang="it-IT" dirty="0" err="1"/>
              <a:t>that</a:t>
            </a:r>
            <a:r>
              <a:rPr lang="it-IT" dirty="0"/>
              <a:t> </a:t>
            </a:r>
            <a:r>
              <a:rPr lang="it-IT" dirty="0" err="1"/>
              <a:t>map</a:t>
            </a:r>
            <a:r>
              <a:rPr lang="it-IT" dirty="0"/>
              <a:t> </a:t>
            </a:r>
            <a:r>
              <a:rPr lang="it-IT" dirty="0" err="1"/>
              <a:t>each</a:t>
            </a:r>
            <a:r>
              <a:rPr lang="it-IT" dirty="0"/>
              <a:t> </a:t>
            </a:r>
            <a:r>
              <a:rPr lang="it-IT" dirty="0" err="1"/>
              <a:t>individual</a:t>
            </a:r>
            <a:r>
              <a:rPr lang="it-IT" dirty="0"/>
              <a:t> to </a:t>
            </a:r>
            <a:r>
              <a:rPr lang="it-IT" dirty="0" err="1"/>
              <a:t>one</a:t>
            </a:r>
            <a:r>
              <a:rPr lang="it-IT" dirty="0"/>
              <a:t> and </a:t>
            </a:r>
            <a:r>
              <a:rPr lang="it-IT" dirty="0" err="1"/>
              <a:t>only</a:t>
            </a:r>
            <a:r>
              <a:rPr lang="it-IT" dirty="0"/>
              <a:t> </a:t>
            </a:r>
            <a:r>
              <a:rPr lang="it-IT" dirty="0" err="1"/>
              <a:t>one</a:t>
            </a:r>
            <a:r>
              <a:rPr lang="it-IT" dirty="0"/>
              <a:t> </a:t>
            </a:r>
            <a:r>
              <a:rPr lang="it-IT" dirty="0" err="1"/>
              <a:t>identifier</a:t>
            </a:r>
            <a:r>
              <a:rPr lang="it-IT" dirty="0"/>
              <a:t> </a:t>
            </a:r>
            <a:r>
              <a:rPr lang="it-IT" dirty="0" err="1"/>
              <a:t>across</a:t>
            </a:r>
            <a:r>
              <a:rPr lang="it-IT" dirty="0"/>
              <a:t> the </a:t>
            </a:r>
            <a:r>
              <a:rPr lang="it-IT" dirty="0" err="1"/>
              <a:t>entire</a:t>
            </a:r>
            <a:r>
              <a:rPr lang="it-IT" dirty="0"/>
              <a:t> </a:t>
            </a:r>
            <a:r>
              <a:rPr lang="it-IT" dirty="0" err="1"/>
              <a:t>payment</a:t>
            </a:r>
            <a:r>
              <a:rPr lang="it-IT" dirty="0"/>
              <a:t> </a:t>
            </a:r>
            <a:r>
              <a:rPr lang="it-IT" dirty="0" err="1"/>
              <a:t>system</a:t>
            </a:r>
            <a:r>
              <a:rPr lang="it-IT" dirty="0"/>
              <a:t>. </a:t>
            </a:r>
            <a:r>
              <a:rPr lang="it-IT" dirty="0" err="1"/>
              <a:t>Such</a:t>
            </a:r>
            <a:r>
              <a:rPr lang="it-IT" dirty="0"/>
              <a:t> </a:t>
            </a:r>
            <a:r>
              <a:rPr lang="it-IT" dirty="0" err="1"/>
              <a:t>schemes</a:t>
            </a:r>
            <a:r>
              <a:rPr lang="it-IT" dirty="0"/>
              <a:t> can </a:t>
            </a:r>
            <a:r>
              <a:rPr lang="it-IT" dirty="0" err="1"/>
              <a:t>present</a:t>
            </a:r>
            <a:r>
              <a:rPr lang="it-IT" dirty="0"/>
              <a:t> a </a:t>
            </a:r>
            <a:r>
              <a:rPr lang="it-IT" dirty="0" err="1"/>
              <a:t>challenge</a:t>
            </a:r>
            <a:r>
              <a:rPr lang="it-IT" dirty="0"/>
              <a:t> in some </a:t>
            </a:r>
            <a:r>
              <a:rPr lang="it-IT" dirty="0" err="1"/>
              <a:t>jurisdictions</a:t>
            </a:r>
            <a:r>
              <a:rPr lang="it-IT" dirty="0"/>
              <a:t>, </a:t>
            </a:r>
            <a:r>
              <a:rPr lang="it-IT" dirty="0" err="1"/>
              <a:t>thus</a:t>
            </a:r>
            <a:r>
              <a:rPr lang="it-IT" dirty="0"/>
              <a:t> </a:t>
            </a:r>
            <a:r>
              <a:rPr lang="it-IT" dirty="0" err="1"/>
              <a:t>impairing</a:t>
            </a:r>
            <a:r>
              <a:rPr lang="it-IT" dirty="0"/>
              <a:t> </a:t>
            </a:r>
            <a:r>
              <a:rPr lang="it-IT" dirty="0" err="1"/>
              <a:t>universal</a:t>
            </a:r>
            <a:r>
              <a:rPr lang="it-IT" dirty="0"/>
              <a:t> </a:t>
            </a:r>
            <a:r>
              <a:rPr lang="it-IT" dirty="0" err="1"/>
              <a:t>access</a:t>
            </a:r>
            <a:r>
              <a:rPr lang="it-IT" dirty="0"/>
              <a:t>.</a:t>
            </a:r>
          </a:p>
          <a:p>
            <a:pPr marL="0" indent="0">
              <a:buNone/>
            </a:pPr>
            <a:r>
              <a:rPr lang="it-IT" dirty="0"/>
              <a:t> </a:t>
            </a:r>
            <a:r>
              <a:rPr lang="it-IT" dirty="0" err="1"/>
              <a:t>Scaling</a:t>
            </a:r>
            <a:r>
              <a:rPr lang="it-IT" dirty="0"/>
              <a:t> </a:t>
            </a:r>
            <a:r>
              <a:rPr lang="it-IT" dirty="0" err="1"/>
              <a:t>issue</a:t>
            </a:r>
            <a:r>
              <a:rPr lang="it-IT" dirty="0"/>
              <a:t> for the Central </a:t>
            </a:r>
            <a:r>
              <a:rPr lang="it-IT" dirty="0" err="1"/>
              <a:t>bank</a:t>
            </a:r>
            <a:r>
              <a:rPr lang="it-IT" dirty="0"/>
              <a:t>: in the case of the </a:t>
            </a:r>
            <a:r>
              <a:rPr lang="it-IT" dirty="0" err="1"/>
              <a:t>Eurosystem</a:t>
            </a:r>
            <a:r>
              <a:rPr lang="it-IT" dirty="0"/>
              <a:t>, the </a:t>
            </a:r>
            <a:r>
              <a:rPr lang="it-IT" dirty="0" err="1"/>
              <a:t>number</a:t>
            </a:r>
            <a:r>
              <a:rPr lang="it-IT" dirty="0"/>
              <a:t> of accounts </a:t>
            </a:r>
            <a:r>
              <a:rPr lang="it-IT" dirty="0" err="1"/>
              <a:t>could</a:t>
            </a:r>
            <a:r>
              <a:rPr lang="it-IT" dirty="0"/>
              <a:t> </a:t>
            </a:r>
            <a:r>
              <a:rPr lang="it-IT" dirty="0" err="1"/>
              <a:t>grow</a:t>
            </a:r>
            <a:r>
              <a:rPr lang="it-IT" dirty="0"/>
              <a:t> from </a:t>
            </a:r>
            <a:r>
              <a:rPr lang="it-IT" dirty="0" err="1"/>
              <a:t>around</a:t>
            </a:r>
            <a:r>
              <a:rPr lang="it-IT" dirty="0"/>
              <a:t> 10,000 to some </a:t>
            </a:r>
            <a:r>
              <a:rPr lang="it-IT" dirty="0" err="1"/>
              <a:t>number</a:t>
            </a:r>
            <a:r>
              <a:rPr lang="it-IT" dirty="0"/>
              <a:t> </a:t>
            </a:r>
            <a:r>
              <a:rPr lang="it-IT" dirty="0" err="1"/>
              <a:t>between</a:t>
            </a:r>
            <a:r>
              <a:rPr lang="it-IT" dirty="0"/>
              <a:t> 300 and 500 </a:t>
            </a:r>
            <a:r>
              <a:rPr lang="it-IT" dirty="0" err="1"/>
              <a:t>million</a:t>
            </a:r>
            <a:r>
              <a:rPr lang="it-IT" dirty="0"/>
              <a:t> </a:t>
            </a:r>
          </a:p>
          <a:p>
            <a:pPr marL="0" indent="0">
              <a:buNone/>
            </a:pPr>
            <a:r>
              <a:rPr lang="it-IT" dirty="0"/>
              <a:t>The </a:t>
            </a:r>
            <a:r>
              <a:rPr lang="it-IT" dirty="0" err="1"/>
              <a:t>actual</a:t>
            </a:r>
            <a:r>
              <a:rPr lang="it-IT" dirty="0"/>
              <a:t> </a:t>
            </a:r>
            <a:r>
              <a:rPr lang="it-IT" dirty="0" err="1"/>
              <a:t>servicing</a:t>
            </a:r>
            <a:r>
              <a:rPr lang="it-IT" dirty="0"/>
              <a:t> and </a:t>
            </a:r>
            <a:r>
              <a:rPr lang="it-IT" dirty="0" err="1"/>
              <a:t>technical</a:t>
            </a:r>
            <a:r>
              <a:rPr lang="it-IT" dirty="0"/>
              <a:t> </a:t>
            </a:r>
            <a:r>
              <a:rPr lang="it-IT" dirty="0" err="1"/>
              <a:t>maintenance</a:t>
            </a:r>
            <a:r>
              <a:rPr lang="it-IT" dirty="0"/>
              <a:t> of the accounts </a:t>
            </a:r>
            <a:r>
              <a:rPr lang="it-IT" dirty="0" err="1"/>
              <a:t>could</a:t>
            </a:r>
            <a:r>
              <a:rPr lang="it-IT" dirty="0"/>
              <a:t> be </a:t>
            </a:r>
            <a:r>
              <a:rPr lang="it-IT" dirty="0" err="1"/>
              <a:t>assigned</a:t>
            </a:r>
            <a:r>
              <a:rPr lang="it-IT" dirty="0"/>
              <a:t> to </a:t>
            </a:r>
            <a:r>
              <a:rPr lang="it-IT" dirty="0" err="1"/>
              <a:t>one</a:t>
            </a:r>
            <a:r>
              <a:rPr lang="it-IT" dirty="0"/>
              <a:t> or </a:t>
            </a:r>
            <a:r>
              <a:rPr lang="it-IT" dirty="0" err="1"/>
              <a:t>several</a:t>
            </a:r>
            <a:r>
              <a:rPr lang="it-IT" dirty="0"/>
              <a:t> </a:t>
            </a:r>
            <a:r>
              <a:rPr lang="it-IT" dirty="0" err="1"/>
              <a:t>third</a:t>
            </a:r>
            <a:r>
              <a:rPr lang="it-IT" dirty="0"/>
              <a:t>- party providers, to </a:t>
            </a:r>
            <a:r>
              <a:rPr lang="it-IT" dirty="0" err="1"/>
              <a:t>ensure</a:t>
            </a:r>
            <a:r>
              <a:rPr lang="it-IT" dirty="0"/>
              <a:t> </a:t>
            </a:r>
            <a:r>
              <a:rPr lang="it-IT" dirty="0" err="1"/>
              <a:t>efficiency</a:t>
            </a:r>
            <a:r>
              <a:rPr lang="it-IT" dirty="0"/>
              <a:t> and to </a:t>
            </a:r>
            <a:r>
              <a:rPr lang="it-IT" dirty="0" err="1"/>
              <a:t>avoid</a:t>
            </a:r>
            <a:r>
              <a:rPr lang="it-IT" dirty="0"/>
              <a:t> </a:t>
            </a:r>
            <a:r>
              <a:rPr lang="it-IT" dirty="0" err="1"/>
              <a:t>that</a:t>
            </a:r>
            <a:r>
              <a:rPr lang="it-IT" dirty="0"/>
              <a:t> the (</a:t>
            </a:r>
            <a:r>
              <a:rPr lang="it-IT" dirty="0" err="1"/>
              <a:t>presumably</a:t>
            </a:r>
            <a:r>
              <a:rPr lang="it-IT" dirty="0"/>
              <a:t> </a:t>
            </a:r>
            <a:r>
              <a:rPr lang="it-IT" dirty="0" err="1"/>
              <a:t>somewhat</a:t>
            </a:r>
            <a:r>
              <a:rPr lang="it-IT" dirty="0"/>
              <a:t> </a:t>
            </a:r>
            <a:r>
              <a:rPr lang="it-IT" dirty="0" err="1"/>
              <a:t>less</a:t>
            </a:r>
            <a:r>
              <a:rPr lang="it-IT" dirty="0"/>
              <a:t> </a:t>
            </a:r>
            <a:r>
              <a:rPr lang="it-IT" dirty="0" err="1"/>
              <a:t>efficient</a:t>
            </a:r>
            <a:r>
              <a:rPr lang="it-IT" dirty="0"/>
              <a:t>) public </a:t>
            </a:r>
            <a:r>
              <a:rPr lang="it-IT" dirty="0" err="1"/>
              <a:t>sector</a:t>
            </a:r>
            <a:r>
              <a:rPr lang="it-IT" dirty="0"/>
              <a:t> </a:t>
            </a:r>
            <a:r>
              <a:rPr lang="it-IT" dirty="0" err="1"/>
              <a:t>takes</a:t>
            </a:r>
            <a:r>
              <a:rPr lang="it-IT" dirty="0"/>
              <a:t> over more </a:t>
            </a:r>
            <a:r>
              <a:rPr lang="it-IT" dirty="0" err="1"/>
              <a:t>tasks</a:t>
            </a:r>
            <a:r>
              <a:rPr lang="it-IT" dirty="0"/>
              <a:t> </a:t>
            </a:r>
            <a:r>
              <a:rPr lang="it-IT" dirty="0" err="1"/>
              <a:t>than</a:t>
            </a:r>
            <a:r>
              <a:rPr lang="it-IT" dirty="0"/>
              <a:t> </a:t>
            </a:r>
            <a:r>
              <a:rPr lang="it-IT" dirty="0" err="1"/>
              <a:t>needed</a:t>
            </a:r>
            <a:r>
              <a:rPr lang="it-IT" dirty="0"/>
              <a:t>. </a:t>
            </a:r>
          </a:p>
          <a:p>
            <a:pPr marL="0" indent="0">
              <a:buNone/>
            </a:pPr>
            <a:r>
              <a:rPr lang="it-IT" dirty="0"/>
              <a:t>The accounts </a:t>
            </a:r>
            <a:r>
              <a:rPr lang="it-IT" dirty="0" err="1"/>
              <a:t>could</a:t>
            </a:r>
            <a:r>
              <a:rPr lang="it-IT" dirty="0"/>
              <a:t> </a:t>
            </a:r>
            <a:r>
              <a:rPr lang="it-IT" dirty="0" err="1"/>
              <a:t>possibly</a:t>
            </a:r>
            <a:r>
              <a:rPr lang="it-IT" dirty="0"/>
              <a:t> (</a:t>
            </a:r>
            <a:r>
              <a:rPr lang="it-IT" dirty="0" err="1"/>
              <a:t>but</a:t>
            </a:r>
            <a:r>
              <a:rPr lang="it-IT" dirty="0"/>
              <a:t> </a:t>
            </a:r>
            <a:r>
              <a:rPr lang="it-IT" dirty="0" err="1"/>
              <a:t>not</a:t>
            </a:r>
            <a:r>
              <a:rPr lang="it-IT" dirty="0"/>
              <a:t> </a:t>
            </a:r>
            <a:r>
              <a:rPr lang="it-IT" dirty="0" err="1"/>
              <a:t>necessarily</a:t>
            </a:r>
            <a:r>
              <a:rPr lang="it-IT" dirty="0"/>
              <a:t>) </a:t>
            </a:r>
            <a:r>
              <a:rPr lang="it-IT" dirty="0" err="1"/>
              <a:t>offer</a:t>
            </a:r>
            <a:r>
              <a:rPr lang="it-IT" dirty="0"/>
              <a:t> the </a:t>
            </a:r>
            <a:r>
              <a:rPr lang="it-IT" dirty="0" err="1"/>
              <a:t>usual</a:t>
            </a:r>
            <a:r>
              <a:rPr lang="it-IT" dirty="0"/>
              <a:t> </a:t>
            </a:r>
            <a:r>
              <a:rPr lang="it-IT" dirty="0" err="1"/>
              <a:t>access</a:t>
            </a:r>
            <a:r>
              <a:rPr lang="it-IT" dirty="0"/>
              <a:t> and </a:t>
            </a:r>
            <a:r>
              <a:rPr lang="it-IT" dirty="0" err="1"/>
              <a:t>payment</a:t>
            </a:r>
            <a:r>
              <a:rPr lang="it-IT" dirty="0"/>
              <a:t> </a:t>
            </a:r>
            <a:r>
              <a:rPr lang="it-IT" dirty="0" err="1"/>
              <a:t>functionality</a:t>
            </a:r>
            <a:r>
              <a:rPr lang="it-IT" dirty="0"/>
              <a:t> of </a:t>
            </a:r>
            <a:r>
              <a:rPr lang="it-IT" dirty="0" err="1"/>
              <a:t>sight</a:t>
            </a:r>
            <a:r>
              <a:rPr lang="it-IT" dirty="0"/>
              <a:t> </a:t>
            </a:r>
            <a:r>
              <a:rPr lang="it-IT" dirty="0" err="1"/>
              <a:t>deposit</a:t>
            </a:r>
            <a:r>
              <a:rPr lang="it-IT" dirty="0"/>
              <a:t> accounts with </a:t>
            </a:r>
            <a:r>
              <a:rPr lang="it-IT" dirty="0" err="1"/>
              <a:t>banks</a:t>
            </a:r>
            <a:r>
              <a:rPr lang="it-IT" dirty="0"/>
              <a:t>, </a:t>
            </a:r>
            <a:r>
              <a:rPr lang="it-IT" dirty="0" err="1"/>
              <a:t>including</a:t>
            </a:r>
            <a:r>
              <a:rPr lang="it-IT" dirty="0"/>
              <a:t> internet and </a:t>
            </a:r>
            <a:r>
              <a:rPr lang="it-IT" dirty="0" err="1"/>
              <a:t>app-based</a:t>
            </a:r>
            <a:r>
              <a:rPr lang="it-IT" dirty="0"/>
              <a:t> </a:t>
            </a:r>
            <a:r>
              <a:rPr lang="it-IT" dirty="0" err="1"/>
              <a:t>solutions</a:t>
            </a:r>
            <a:r>
              <a:rPr lang="it-IT" dirty="0"/>
              <a:t>. </a:t>
            </a:r>
          </a:p>
          <a:p>
            <a:pPr marL="0" indent="0">
              <a:buNone/>
            </a:pPr>
            <a:r>
              <a:rPr lang="it-IT" dirty="0"/>
              <a:t>Commercial </a:t>
            </a:r>
            <a:r>
              <a:rPr lang="it-IT" dirty="0" err="1"/>
              <a:t>banks</a:t>
            </a:r>
            <a:r>
              <a:rPr lang="it-IT" dirty="0"/>
              <a:t> </a:t>
            </a:r>
            <a:r>
              <a:rPr lang="it-IT" dirty="0" err="1"/>
              <a:t>would</a:t>
            </a:r>
            <a:r>
              <a:rPr lang="it-IT" dirty="0"/>
              <a:t> </a:t>
            </a:r>
            <a:r>
              <a:rPr lang="it-IT" dirty="0" err="1"/>
              <a:t>provide</a:t>
            </a:r>
            <a:r>
              <a:rPr lang="it-IT" dirty="0"/>
              <a:t> the service to </a:t>
            </a:r>
            <a:r>
              <a:rPr lang="it-IT" dirty="0" err="1"/>
              <a:t>exchange</a:t>
            </a:r>
            <a:r>
              <a:rPr lang="it-IT" dirty="0"/>
              <a:t> </a:t>
            </a:r>
            <a:r>
              <a:rPr lang="it-IT" dirty="0" err="1"/>
              <a:t>bank</a:t>
            </a:r>
            <a:r>
              <a:rPr lang="it-IT" dirty="0"/>
              <a:t> </a:t>
            </a:r>
            <a:r>
              <a:rPr lang="it-IT" dirty="0" err="1"/>
              <a:t>deposits</a:t>
            </a:r>
            <a:r>
              <a:rPr lang="it-IT" dirty="0"/>
              <a:t> </a:t>
            </a:r>
            <a:r>
              <a:rPr lang="it-IT" dirty="0" err="1"/>
              <a:t>against</a:t>
            </a:r>
            <a:r>
              <a:rPr lang="it-IT" dirty="0"/>
              <a:t> CBDC and </a:t>
            </a:r>
            <a:r>
              <a:rPr lang="it-IT" dirty="0" err="1"/>
              <a:t>banknotes</a:t>
            </a:r>
            <a:r>
              <a:rPr lang="it-IT" dirty="0"/>
              <a:t>, </a:t>
            </a:r>
            <a:r>
              <a:rPr lang="it-IT" dirty="0" err="1"/>
              <a:t>charging</a:t>
            </a:r>
            <a:r>
              <a:rPr lang="it-IT" dirty="0"/>
              <a:t> a competitive </a:t>
            </a:r>
            <a:r>
              <a:rPr lang="it-IT" dirty="0" err="1"/>
              <a:t>fee</a:t>
            </a:r>
            <a:r>
              <a:rPr lang="it-IT" dirty="0"/>
              <a:t>. </a:t>
            </a:r>
          </a:p>
        </p:txBody>
      </p:sp>
    </p:spTree>
    <p:extLst>
      <p:ext uri="{BB962C8B-B14F-4D97-AF65-F5344CB8AC3E}">
        <p14:creationId xmlns:p14="http://schemas.microsoft.com/office/powerpoint/2010/main" val="271099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approaches</a:t>
            </a:r>
            <a:endParaRPr lang="it-IT" dirty="0"/>
          </a:p>
        </p:txBody>
      </p:sp>
      <p:sp>
        <p:nvSpPr>
          <p:cNvPr id="3" name="Segnaposto contenuto 2"/>
          <p:cNvSpPr>
            <a:spLocks noGrp="1"/>
          </p:cNvSpPr>
          <p:nvPr>
            <p:ph idx="1"/>
          </p:nvPr>
        </p:nvSpPr>
        <p:spPr>
          <a:xfrm>
            <a:off x="453286" y="1374688"/>
            <a:ext cx="7886700" cy="4351338"/>
          </a:xfrm>
        </p:spPr>
        <p:txBody>
          <a:bodyPr>
            <a:normAutofit fontScale="70000" lnSpcReduction="20000"/>
          </a:bodyPr>
          <a:lstStyle/>
          <a:p>
            <a:pPr marL="0" indent="0">
              <a:buNone/>
            </a:pPr>
            <a:r>
              <a:rPr lang="en-US" dirty="0"/>
              <a:t>End users could hold their accounts in a </a:t>
            </a:r>
            <a:r>
              <a:rPr lang="en-US" dirty="0" err="1"/>
              <a:t>centralised</a:t>
            </a:r>
            <a:r>
              <a:rPr lang="en-US" dirty="0"/>
              <a:t> CBDC infrastructure provided by the Central Bank. Such accounts would allow users to deposit and withdraw CBDC by means of electronic transfers from/to other forms of money and to make payments in CBDC. </a:t>
            </a:r>
          </a:p>
          <a:p>
            <a:pPr marL="0" indent="0">
              <a:buNone/>
            </a:pPr>
            <a:r>
              <a:rPr lang="en-US" dirty="0"/>
              <a:t>The Central Bank would face technical and </a:t>
            </a:r>
            <a:r>
              <a:rPr lang="en-US" dirty="0" err="1"/>
              <a:t>organisational</a:t>
            </a:r>
            <a:r>
              <a:rPr lang="en-US" dirty="0"/>
              <a:t> challenges. It would need to process a volume of payments that its current infrastructure is not designed to handle and ensure an appropriate level of security and adherence to AML/CTF requirements, even when delegated to supervised intermediaries. Two potential models are considered, which could possibly be combined: </a:t>
            </a:r>
          </a:p>
          <a:p>
            <a:r>
              <a:rPr lang="en-US" dirty="0"/>
              <a:t>Payments are instructed by end users in the central bank infrastructure (direct access); </a:t>
            </a:r>
          </a:p>
          <a:p>
            <a:r>
              <a:rPr lang="en-US" dirty="0"/>
              <a:t>Payments are initiated by end users but instructed by their supervised intermediaries managing accounts with the central bank on their behalf (intermediated access). </a:t>
            </a:r>
          </a:p>
          <a:p>
            <a:pPr marL="0" indent="0">
              <a:buNone/>
            </a:pPr>
            <a:endParaRPr lang="it-IT" dirty="0"/>
          </a:p>
        </p:txBody>
      </p:sp>
    </p:spTree>
    <p:extLst>
      <p:ext uri="{BB962C8B-B14F-4D97-AF65-F5344CB8AC3E}">
        <p14:creationId xmlns:p14="http://schemas.microsoft.com/office/powerpoint/2010/main" val="1374254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40759" y="272398"/>
            <a:ext cx="7886700" cy="6303766"/>
          </a:xfrm>
        </p:spPr>
        <p:txBody>
          <a:bodyPr>
            <a:normAutofit fontScale="70000" lnSpcReduction="20000"/>
          </a:bodyPr>
          <a:lstStyle/>
          <a:p>
            <a:pPr marL="0" indent="0">
              <a:buNone/>
            </a:pPr>
            <a:r>
              <a:rPr lang="en-US" dirty="0"/>
              <a:t>(</a:t>
            </a:r>
            <a:r>
              <a:rPr lang="en-US" dirty="0" err="1"/>
              <a:t>i</a:t>
            </a:r>
            <a:r>
              <a:rPr lang="en-US" dirty="0"/>
              <a:t>) The Central Bank, aided by gatekeepers, would grant end users the ability to directly access and operate accounts on its infrastructure. In this model, the Central Bank would have full control over the CBDC life cycle as it would issue and redeem any unit of CBDC and would process transactions directly via its own infrastructure. Such solutions could be designed so that private keys, required to digitally sign transactions, would only be stored with end users, which would allow them to submit transactions directly to the central bank. </a:t>
            </a:r>
          </a:p>
          <a:p>
            <a:pPr marL="0" indent="0">
              <a:buNone/>
            </a:pPr>
            <a:r>
              <a:rPr lang="en-US" dirty="0"/>
              <a:t>This model would be technologically challenging for the Central Bank owing to the number of connections and independent accounts to be provided and for which the present central bank IT infrastructure is not designed. </a:t>
            </a:r>
          </a:p>
          <a:p>
            <a:pPr marL="0" indent="0">
              <a:buNone/>
            </a:pPr>
            <a:r>
              <a:rPr lang="en-US" dirty="0"/>
              <a:t>(ii) The Central Bank  could continue interacting directly only with supervised intermediaries, which would act as settlement agents instructing transactions on behalf of their customers. CBDC accounts would still belong to the end users and the CBDC would retain full control over the life cycle and processing of transactions in real time via its infrastructure. However, the number of connections to the system would in principle be limited to the number of participating intermediaries. </a:t>
            </a:r>
          </a:p>
          <a:p>
            <a:pPr marL="0" indent="0">
              <a:buNone/>
            </a:pPr>
            <a:r>
              <a:rPr lang="en-US" dirty="0"/>
              <a:t>Supervised intermediaries participating in the system would incorporate digital euro services into their businesses and could also take advantage of the innovative infrastructure to foster competition in the payments market. </a:t>
            </a:r>
            <a:endParaRPr lang="it-IT" dirty="0"/>
          </a:p>
        </p:txBody>
      </p:sp>
    </p:spTree>
    <p:extLst>
      <p:ext uri="{BB962C8B-B14F-4D97-AF65-F5344CB8AC3E}">
        <p14:creationId xmlns:p14="http://schemas.microsoft.com/office/powerpoint/2010/main" val="3027294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a:stretch>
            <a:fillRect/>
          </a:stretch>
        </p:blipFill>
        <p:spPr>
          <a:xfrm>
            <a:off x="924679" y="964504"/>
            <a:ext cx="7073347" cy="4722468"/>
          </a:xfrm>
          <a:prstGeom prst="rect">
            <a:avLst/>
          </a:prstGeom>
        </p:spPr>
      </p:pic>
    </p:spTree>
    <p:extLst>
      <p:ext uri="{BB962C8B-B14F-4D97-AF65-F5344CB8AC3E}">
        <p14:creationId xmlns:p14="http://schemas.microsoft.com/office/powerpoint/2010/main" val="2711068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a:stretch>
            <a:fillRect/>
          </a:stretch>
        </p:blipFill>
        <p:spPr>
          <a:xfrm>
            <a:off x="1436106" y="1690689"/>
            <a:ext cx="5856979" cy="4154234"/>
          </a:xfrm>
          <a:prstGeom prst="rect">
            <a:avLst/>
          </a:prstGeom>
        </p:spPr>
      </p:pic>
    </p:spTree>
    <p:extLst>
      <p:ext uri="{BB962C8B-B14F-4D97-AF65-F5344CB8AC3E}">
        <p14:creationId xmlns:p14="http://schemas.microsoft.com/office/powerpoint/2010/main" val="1124902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7A7850-6764-5248-98F7-24ED094E6992}"/>
              </a:ext>
            </a:extLst>
          </p:cNvPr>
          <p:cNvSpPr>
            <a:spLocks noGrp="1"/>
          </p:cNvSpPr>
          <p:nvPr>
            <p:ph type="title"/>
          </p:nvPr>
        </p:nvSpPr>
        <p:spPr/>
        <p:txBody>
          <a:bodyPr/>
          <a:lstStyle/>
          <a:p>
            <a:r>
              <a:rPr lang="it-IT" dirty="0"/>
              <a:t>6.2 Digital </a:t>
            </a:r>
            <a:r>
              <a:rPr lang="it-IT" dirty="0" err="1"/>
              <a:t>token</a:t>
            </a:r>
            <a:r>
              <a:rPr lang="it-IT" dirty="0"/>
              <a:t> </a:t>
            </a:r>
            <a:r>
              <a:rPr lang="it-IT" dirty="0" err="1"/>
              <a:t>currency</a:t>
            </a:r>
            <a:endParaRPr lang="it-IT" dirty="0"/>
          </a:p>
        </p:txBody>
      </p:sp>
      <p:sp>
        <p:nvSpPr>
          <p:cNvPr id="3" name="Segnaposto contenuto 2">
            <a:extLst>
              <a:ext uri="{FF2B5EF4-FFF2-40B4-BE49-F238E27FC236}">
                <a16:creationId xmlns:a16="http://schemas.microsoft.com/office/drawing/2014/main" id="{6638CEB6-BEC1-634D-9429-BEF08FF87D0F}"/>
              </a:ext>
            </a:extLst>
          </p:cNvPr>
          <p:cNvSpPr>
            <a:spLocks noGrp="1"/>
          </p:cNvSpPr>
          <p:nvPr>
            <p:ph idx="1"/>
          </p:nvPr>
        </p:nvSpPr>
        <p:spPr>
          <a:xfrm>
            <a:off x="137160" y="1531620"/>
            <a:ext cx="8378190" cy="4645343"/>
          </a:xfrm>
        </p:spPr>
        <p:txBody>
          <a:bodyPr>
            <a:normAutofit fontScale="77500" lnSpcReduction="20000"/>
          </a:bodyPr>
          <a:lstStyle/>
          <a:p>
            <a:pPr marL="0" indent="0">
              <a:buNone/>
            </a:pPr>
            <a:r>
              <a:rPr lang="it-IT" dirty="0" err="1"/>
              <a:t>It</a:t>
            </a:r>
            <a:r>
              <a:rPr lang="it-IT" dirty="0"/>
              <a:t> </a:t>
            </a:r>
            <a:r>
              <a:rPr lang="it-IT" dirty="0" err="1"/>
              <a:t>would</a:t>
            </a:r>
            <a:r>
              <a:rPr lang="it-IT" dirty="0"/>
              <a:t> </a:t>
            </a:r>
            <a:r>
              <a:rPr lang="it-IT" dirty="0" err="1"/>
              <a:t>circulate</a:t>
            </a:r>
            <a:r>
              <a:rPr lang="it-IT" dirty="0"/>
              <a:t> in a </a:t>
            </a:r>
            <a:r>
              <a:rPr lang="it-IT" dirty="0" err="1"/>
              <a:t>decentralized</a:t>
            </a:r>
            <a:r>
              <a:rPr lang="it-IT" dirty="0"/>
              <a:t> way </a:t>
            </a:r>
            <a:r>
              <a:rPr lang="it-IT" dirty="0" err="1"/>
              <a:t>without</a:t>
            </a:r>
            <a:r>
              <a:rPr lang="it-IT" dirty="0"/>
              <a:t> </a:t>
            </a:r>
            <a:r>
              <a:rPr lang="it-IT" dirty="0" err="1"/>
              <a:t>central</a:t>
            </a:r>
            <a:r>
              <a:rPr lang="it-IT" dirty="0"/>
              <a:t> </a:t>
            </a:r>
            <a:r>
              <a:rPr lang="it-IT" dirty="0" err="1"/>
              <a:t>ledger</a:t>
            </a:r>
            <a:r>
              <a:rPr lang="it-IT" dirty="0"/>
              <a:t>. </a:t>
            </a:r>
          </a:p>
          <a:p>
            <a:pPr marL="0" indent="0">
              <a:buNone/>
            </a:pPr>
            <a:r>
              <a:rPr lang="it-IT" dirty="0" err="1"/>
              <a:t>Associated</a:t>
            </a:r>
            <a:r>
              <a:rPr lang="it-IT" dirty="0"/>
              <a:t> with </a:t>
            </a:r>
            <a:r>
              <a:rPr lang="it-IT" dirty="0" err="1"/>
              <a:t>anonymity</a:t>
            </a:r>
            <a:r>
              <a:rPr lang="it-IT" dirty="0"/>
              <a:t>: the </a:t>
            </a:r>
            <a:r>
              <a:rPr lang="it-IT" dirty="0" err="1"/>
              <a:t>central</a:t>
            </a:r>
            <a:r>
              <a:rPr lang="it-IT" dirty="0"/>
              <a:t> </a:t>
            </a:r>
            <a:r>
              <a:rPr lang="it-IT" dirty="0" err="1"/>
              <a:t>bank</a:t>
            </a:r>
            <a:r>
              <a:rPr lang="it-IT" dirty="0"/>
              <a:t> </a:t>
            </a:r>
            <a:r>
              <a:rPr lang="it-IT" dirty="0" err="1"/>
              <a:t>would</a:t>
            </a:r>
            <a:r>
              <a:rPr lang="it-IT" dirty="0"/>
              <a:t> </a:t>
            </a:r>
            <a:r>
              <a:rPr lang="it-IT" dirty="0" err="1"/>
              <a:t>not</a:t>
            </a:r>
            <a:r>
              <a:rPr lang="it-IT" dirty="0"/>
              <a:t> </a:t>
            </a:r>
            <a:r>
              <a:rPr lang="it-IT" dirty="0" err="1"/>
              <a:t>know</a:t>
            </a:r>
            <a:r>
              <a:rPr lang="it-IT" dirty="0"/>
              <a:t> </a:t>
            </a:r>
            <a:r>
              <a:rPr lang="it-IT" dirty="0" err="1"/>
              <a:t>who</a:t>
            </a:r>
            <a:r>
              <a:rPr lang="it-IT" dirty="0"/>
              <a:t> </a:t>
            </a:r>
            <a:r>
              <a:rPr lang="it-IT" dirty="0" err="1"/>
              <a:t>currently</a:t>
            </a:r>
            <a:r>
              <a:rPr lang="it-IT" dirty="0"/>
              <a:t> </a:t>
            </a:r>
            <a:r>
              <a:rPr lang="it-IT" dirty="0" err="1"/>
              <a:t>holds</a:t>
            </a:r>
            <a:r>
              <a:rPr lang="it-IT" dirty="0"/>
              <a:t> the </a:t>
            </a:r>
            <a:r>
              <a:rPr lang="it-IT" dirty="0" err="1"/>
              <a:t>issued</a:t>
            </a:r>
            <a:r>
              <a:rPr lang="it-IT" dirty="0"/>
              <a:t> </a:t>
            </a:r>
            <a:r>
              <a:rPr lang="it-IT" dirty="0" err="1"/>
              <a:t>tokens</a:t>
            </a:r>
            <a:r>
              <a:rPr lang="it-IT" dirty="0"/>
              <a:t> (</a:t>
            </a:r>
            <a:r>
              <a:rPr lang="it-IT" dirty="0" err="1"/>
              <a:t>like</a:t>
            </a:r>
            <a:r>
              <a:rPr lang="it-IT" dirty="0"/>
              <a:t> in the case of </a:t>
            </a:r>
            <a:r>
              <a:rPr lang="it-IT" dirty="0" err="1"/>
              <a:t>banknotes</a:t>
            </a:r>
            <a:r>
              <a:rPr lang="it-IT" dirty="0"/>
              <a:t>). </a:t>
            </a:r>
          </a:p>
          <a:p>
            <a:pPr marL="0" indent="0">
              <a:buNone/>
            </a:pPr>
            <a:r>
              <a:rPr lang="it-IT" dirty="0"/>
              <a:t>The </a:t>
            </a:r>
            <a:r>
              <a:rPr lang="it-IT" dirty="0" err="1"/>
              <a:t>central</a:t>
            </a:r>
            <a:r>
              <a:rPr lang="it-IT" dirty="0"/>
              <a:t> </a:t>
            </a:r>
            <a:r>
              <a:rPr lang="it-IT" dirty="0" err="1"/>
              <a:t>bank</a:t>
            </a:r>
            <a:r>
              <a:rPr lang="it-IT" dirty="0"/>
              <a:t> </a:t>
            </a:r>
            <a:r>
              <a:rPr lang="it-IT" dirty="0" err="1"/>
              <a:t>honours</a:t>
            </a:r>
            <a:r>
              <a:rPr lang="it-IT" dirty="0"/>
              <a:t> </a:t>
            </a:r>
            <a:r>
              <a:rPr lang="it-IT" dirty="0" err="1"/>
              <a:t>claims</a:t>
            </a:r>
            <a:r>
              <a:rPr lang="it-IT" dirty="0"/>
              <a:t> </a:t>
            </a:r>
            <a:r>
              <a:rPr lang="it-IT" dirty="0" err="1"/>
              <a:t>solely</a:t>
            </a:r>
            <a:r>
              <a:rPr lang="it-IT" dirty="0"/>
              <a:t> </a:t>
            </a:r>
            <a:r>
              <a:rPr lang="it-IT" dirty="0" err="1"/>
              <a:t>when</a:t>
            </a:r>
            <a:r>
              <a:rPr lang="it-IT" dirty="0"/>
              <a:t> the CBDC </a:t>
            </a:r>
            <a:r>
              <a:rPr lang="it-IT" dirty="0" err="1"/>
              <a:t>user</a:t>
            </a:r>
            <a:r>
              <a:rPr lang="it-IT" dirty="0"/>
              <a:t> </a:t>
            </a:r>
            <a:r>
              <a:rPr lang="it-IT" dirty="0" err="1"/>
              <a:t>demonstrates</a:t>
            </a:r>
            <a:r>
              <a:rPr lang="it-IT" dirty="0"/>
              <a:t> </a:t>
            </a:r>
            <a:r>
              <a:rPr lang="it-IT" dirty="0" err="1"/>
              <a:t>knowledge</a:t>
            </a:r>
            <a:r>
              <a:rPr lang="it-IT" dirty="0"/>
              <a:t> of an </a:t>
            </a:r>
            <a:r>
              <a:rPr lang="it-IT" dirty="0" err="1"/>
              <a:t>encrypted</a:t>
            </a:r>
            <a:r>
              <a:rPr lang="it-IT" dirty="0"/>
              <a:t> </a:t>
            </a:r>
            <a:r>
              <a:rPr lang="it-IT" dirty="0" err="1"/>
              <a:t>value</a:t>
            </a:r>
            <a:r>
              <a:rPr lang="it-IT" dirty="0"/>
              <a:t>.</a:t>
            </a:r>
          </a:p>
          <a:p>
            <a:pPr marL="0" indent="0">
              <a:buNone/>
            </a:pPr>
            <a:r>
              <a:rPr lang="it-IT" dirty="0" err="1"/>
              <a:t>Example</a:t>
            </a:r>
            <a:r>
              <a:rPr lang="it-IT" dirty="0"/>
              <a:t>: the secret part of a public-private </a:t>
            </a:r>
            <a:r>
              <a:rPr lang="it-IT" dirty="0" err="1"/>
              <a:t>key</a:t>
            </a:r>
            <a:r>
              <a:rPr lang="it-IT" dirty="0"/>
              <a:t> </a:t>
            </a:r>
            <a:r>
              <a:rPr lang="it-IT" dirty="0" err="1"/>
              <a:t>pair</a:t>
            </a:r>
            <a:r>
              <a:rPr lang="it-IT" dirty="0"/>
              <a:t> </a:t>
            </a:r>
            <a:r>
              <a:rPr lang="it-IT" dirty="0" err="1"/>
              <a:t>is</a:t>
            </a:r>
            <a:r>
              <a:rPr lang="it-IT" dirty="0"/>
              <a:t> </a:t>
            </a:r>
            <a:r>
              <a:rPr lang="it-IT" dirty="0" err="1"/>
              <a:t>used</a:t>
            </a:r>
            <a:r>
              <a:rPr lang="it-IT" dirty="0"/>
              <a:t> to </a:t>
            </a:r>
            <a:r>
              <a:rPr lang="it-IT" dirty="0" err="1"/>
              <a:t>sign</a:t>
            </a:r>
            <a:r>
              <a:rPr lang="it-IT" dirty="0"/>
              <a:t> a </a:t>
            </a:r>
            <a:r>
              <a:rPr lang="it-IT" dirty="0" err="1"/>
              <a:t>message</a:t>
            </a:r>
            <a:r>
              <a:rPr lang="it-IT" dirty="0"/>
              <a:t>. </a:t>
            </a:r>
          </a:p>
          <a:p>
            <a:pPr marL="0" indent="0">
              <a:buNone/>
            </a:pPr>
            <a:r>
              <a:rPr lang="it-IT" dirty="0"/>
              <a:t>A </a:t>
            </a:r>
            <a:r>
              <a:rPr lang="it-IT" dirty="0" err="1"/>
              <a:t>token-based</a:t>
            </a:r>
            <a:r>
              <a:rPr lang="it-IT" dirty="0"/>
              <a:t> </a:t>
            </a:r>
            <a:r>
              <a:rPr lang="it-IT" dirty="0" err="1"/>
              <a:t>system</a:t>
            </a:r>
            <a:r>
              <a:rPr lang="it-IT" dirty="0"/>
              <a:t> </a:t>
            </a:r>
            <a:r>
              <a:rPr lang="it-IT" dirty="0" err="1"/>
              <a:t>would</a:t>
            </a:r>
            <a:r>
              <a:rPr lang="it-IT" dirty="0"/>
              <a:t> </a:t>
            </a:r>
            <a:r>
              <a:rPr lang="it-IT" dirty="0" err="1"/>
              <a:t>ensure</a:t>
            </a:r>
            <a:r>
              <a:rPr lang="it-IT" dirty="0"/>
              <a:t> </a:t>
            </a:r>
            <a:r>
              <a:rPr lang="it-IT" dirty="0" err="1"/>
              <a:t>universal</a:t>
            </a:r>
            <a:r>
              <a:rPr lang="it-IT" dirty="0"/>
              <a:t> </a:t>
            </a:r>
            <a:r>
              <a:rPr lang="it-IT" dirty="0" err="1"/>
              <a:t>access</a:t>
            </a:r>
            <a:r>
              <a:rPr lang="it-IT" dirty="0"/>
              <a:t> (</a:t>
            </a:r>
            <a:r>
              <a:rPr lang="it-IT" dirty="0" err="1"/>
              <a:t>anybody</a:t>
            </a:r>
            <a:r>
              <a:rPr lang="it-IT" dirty="0"/>
              <a:t> can </a:t>
            </a:r>
            <a:r>
              <a:rPr lang="it-IT" dirty="0" err="1"/>
              <a:t>obtain</a:t>
            </a:r>
            <a:r>
              <a:rPr lang="it-IT" dirty="0"/>
              <a:t> a </a:t>
            </a:r>
            <a:r>
              <a:rPr lang="it-IT" dirty="0" err="1"/>
              <a:t>digital</a:t>
            </a:r>
            <a:r>
              <a:rPr lang="it-IT" dirty="0"/>
              <a:t> </a:t>
            </a:r>
            <a:r>
              <a:rPr lang="it-IT" dirty="0" err="1"/>
              <a:t>signature</a:t>
            </a:r>
            <a:r>
              <a:rPr lang="it-IT" dirty="0"/>
              <a:t>) </a:t>
            </a:r>
            <a:r>
              <a:rPr lang="it-IT" dirty="0" err="1"/>
              <a:t>it</a:t>
            </a:r>
            <a:r>
              <a:rPr lang="it-IT" dirty="0"/>
              <a:t> </a:t>
            </a:r>
            <a:r>
              <a:rPr lang="it-IT" dirty="0" err="1"/>
              <a:t>would</a:t>
            </a:r>
            <a:r>
              <a:rPr lang="it-IT" dirty="0"/>
              <a:t> </a:t>
            </a:r>
            <a:r>
              <a:rPr lang="it-IT" dirty="0" err="1"/>
              <a:t>offer</a:t>
            </a:r>
            <a:r>
              <a:rPr lang="it-IT" dirty="0"/>
              <a:t> </a:t>
            </a:r>
            <a:r>
              <a:rPr lang="it-IT" dirty="0" err="1"/>
              <a:t>good</a:t>
            </a:r>
            <a:r>
              <a:rPr lang="it-IT" dirty="0"/>
              <a:t> privacy. </a:t>
            </a:r>
          </a:p>
          <a:p>
            <a:pPr marL="0" indent="0">
              <a:buNone/>
            </a:pPr>
            <a:r>
              <a:rPr lang="it-IT" dirty="0" err="1"/>
              <a:t>It</a:t>
            </a:r>
            <a:r>
              <a:rPr lang="it-IT" dirty="0"/>
              <a:t> </a:t>
            </a:r>
            <a:r>
              <a:rPr lang="it-IT" dirty="0" err="1"/>
              <a:t>would</a:t>
            </a:r>
            <a:r>
              <a:rPr lang="it-IT" dirty="0"/>
              <a:t> </a:t>
            </a:r>
            <a:r>
              <a:rPr lang="it-IT" dirty="0" err="1"/>
              <a:t>also</a:t>
            </a:r>
            <a:r>
              <a:rPr lang="it-IT" dirty="0"/>
              <a:t> </a:t>
            </a:r>
            <a:r>
              <a:rPr lang="it-IT" dirty="0" err="1"/>
              <a:t>allow</a:t>
            </a:r>
            <a:r>
              <a:rPr lang="it-IT" dirty="0"/>
              <a:t> the CBDC to </a:t>
            </a:r>
            <a:r>
              <a:rPr lang="it-IT" dirty="0" err="1"/>
              <a:t>interface</a:t>
            </a:r>
            <a:r>
              <a:rPr lang="it-IT" dirty="0"/>
              <a:t> with </a:t>
            </a:r>
            <a:r>
              <a:rPr lang="it-IT" dirty="0" err="1"/>
              <a:t>communication</a:t>
            </a:r>
            <a:r>
              <a:rPr lang="it-IT" dirty="0"/>
              <a:t> </a:t>
            </a:r>
            <a:r>
              <a:rPr lang="it-IT" dirty="0" err="1"/>
              <a:t>protocols</a:t>
            </a:r>
            <a:r>
              <a:rPr lang="it-IT" dirty="0"/>
              <a:t> (be the </a:t>
            </a:r>
            <a:r>
              <a:rPr lang="it-IT" dirty="0" err="1"/>
              <a:t>basis</a:t>
            </a:r>
            <a:r>
              <a:rPr lang="it-IT" dirty="0"/>
              <a:t> for </a:t>
            </a:r>
            <a:r>
              <a:rPr lang="it-IT" dirty="0" err="1"/>
              <a:t>micropayments</a:t>
            </a:r>
            <a:r>
              <a:rPr lang="it-IT" dirty="0"/>
              <a:t> in the internet of </a:t>
            </a:r>
            <a:r>
              <a:rPr lang="it-IT" dirty="0" err="1"/>
              <a:t>things</a:t>
            </a:r>
            <a:r>
              <a:rPr lang="it-IT" dirty="0"/>
              <a:t>). </a:t>
            </a:r>
          </a:p>
          <a:p>
            <a:pPr marL="0" indent="0">
              <a:buNone/>
            </a:pPr>
            <a:r>
              <a:rPr lang="it-IT" dirty="0" err="1"/>
              <a:t>Drawbacks</a:t>
            </a:r>
            <a:r>
              <a:rPr lang="it-IT" dirty="0"/>
              <a:t>: i) high </a:t>
            </a:r>
            <a:r>
              <a:rPr lang="it-IT" dirty="0" err="1"/>
              <a:t>risk</a:t>
            </a:r>
            <a:r>
              <a:rPr lang="it-IT" dirty="0"/>
              <a:t> of </a:t>
            </a:r>
            <a:r>
              <a:rPr lang="it-IT" dirty="0" err="1"/>
              <a:t>losing</a:t>
            </a:r>
            <a:r>
              <a:rPr lang="it-IT" dirty="0"/>
              <a:t> funds </a:t>
            </a:r>
            <a:r>
              <a:rPr lang="it-IT" dirty="0" err="1"/>
              <a:t>if</a:t>
            </a:r>
            <a:r>
              <a:rPr lang="it-IT" dirty="0"/>
              <a:t> end </a:t>
            </a:r>
            <a:r>
              <a:rPr lang="it-IT" dirty="0" err="1"/>
              <a:t>users</a:t>
            </a:r>
            <a:r>
              <a:rPr lang="it-IT" dirty="0"/>
              <a:t> </a:t>
            </a:r>
            <a:r>
              <a:rPr lang="it-IT" dirty="0" err="1"/>
              <a:t>fail</a:t>
            </a:r>
            <a:r>
              <a:rPr lang="it-IT" dirty="0"/>
              <a:t> to </a:t>
            </a:r>
            <a:r>
              <a:rPr lang="it-IT" dirty="0" err="1"/>
              <a:t>keep</a:t>
            </a:r>
            <a:r>
              <a:rPr lang="it-IT" dirty="0"/>
              <a:t> </a:t>
            </a:r>
            <a:r>
              <a:rPr lang="it-IT" dirty="0" err="1"/>
              <a:t>their</a:t>
            </a:r>
            <a:r>
              <a:rPr lang="it-IT" dirty="0"/>
              <a:t> private </a:t>
            </a:r>
            <a:r>
              <a:rPr lang="it-IT" dirty="0" err="1"/>
              <a:t>key</a:t>
            </a:r>
            <a:r>
              <a:rPr lang="it-IT" dirty="0"/>
              <a:t> secret; ii) </a:t>
            </a:r>
            <a:r>
              <a:rPr lang="it-IT" dirty="0" err="1"/>
              <a:t>effective</a:t>
            </a:r>
            <a:r>
              <a:rPr lang="it-IT" dirty="0"/>
              <a:t> AML/CFT </a:t>
            </a:r>
            <a:r>
              <a:rPr lang="it-IT" dirty="0" err="1"/>
              <a:t>framework</a:t>
            </a:r>
            <a:r>
              <a:rPr lang="it-IT" dirty="0"/>
              <a:t>; iii) law </a:t>
            </a:r>
            <a:r>
              <a:rPr lang="it-IT" dirty="0" err="1"/>
              <a:t>enforcement</a:t>
            </a:r>
            <a:r>
              <a:rPr lang="it-IT" dirty="0"/>
              <a:t> </a:t>
            </a:r>
            <a:r>
              <a:rPr lang="it-IT" dirty="0" err="1"/>
              <a:t>authorities</a:t>
            </a:r>
            <a:r>
              <a:rPr lang="it-IT" dirty="0"/>
              <a:t> </a:t>
            </a:r>
            <a:r>
              <a:rPr lang="it-IT" dirty="0" err="1"/>
              <a:t>would</a:t>
            </a:r>
            <a:r>
              <a:rPr lang="it-IT" dirty="0"/>
              <a:t> </a:t>
            </a:r>
            <a:r>
              <a:rPr lang="it-IT" dirty="0" err="1"/>
              <a:t>run</a:t>
            </a:r>
            <a:r>
              <a:rPr lang="it-IT" dirty="0"/>
              <a:t> </a:t>
            </a:r>
            <a:r>
              <a:rPr lang="it-IT" dirty="0" err="1"/>
              <a:t>into</a:t>
            </a:r>
            <a:r>
              <a:rPr lang="it-IT" dirty="0"/>
              <a:t> </a:t>
            </a:r>
            <a:r>
              <a:rPr lang="it-IT" dirty="0" err="1"/>
              <a:t>difficulties</a:t>
            </a:r>
            <a:r>
              <a:rPr lang="it-IT" dirty="0"/>
              <a:t> </a:t>
            </a:r>
            <a:r>
              <a:rPr lang="it-IT" dirty="0" err="1"/>
              <a:t>when</a:t>
            </a:r>
            <a:r>
              <a:rPr lang="it-IT" dirty="0"/>
              <a:t> </a:t>
            </a:r>
            <a:r>
              <a:rPr lang="it-IT" dirty="0" err="1"/>
              <a:t>seeking</a:t>
            </a:r>
            <a:r>
              <a:rPr lang="it-IT" dirty="0"/>
              <a:t> to </a:t>
            </a:r>
            <a:r>
              <a:rPr lang="it-IT" dirty="0" err="1"/>
              <a:t>identify</a:t>
            </a:r>
            <a:r>
              <a:rPr lang="it-IT" dirty="0"/>
              <a:t> </a:t>
            </a:r>
            <a:r>
              <a:rPr lang="it-IT" dirty="0" err="1"/>
              <a:t>claim</a:t>
            </a:r>
            <a:r>
              <a:rPr lang="it-IT" dirty="0"/>
              <a:t> </a:t>
            </a:r>
            <a:r>
              <a:rPr lang="it-IT" dirty="0" err="1"/>
              <a:t>owners</a:t>
            </a:r>
            <a:r>
              <a:rPr lang="it-IT" dirty="0"/>
              <a:t> or </a:t>
            </a:r>
            <a:r>
              <a:rPr lang="it-IT" dirty="0" err="1"/>
              <a:t>follow</a:t>
            </a:r>
            <a:r>
              <a:rPr lang="it-IT" dirty="0"/>
              <a:t> </a:t>
            </a:r>
            <a:r>
              <a:rPr lang="it-IT" dirty="0" err="1"/>
              <a:t>money</a:t>
            </a:r>
            <a:r>
              <a:rPr lang="it-IT" dirty="0"/>
              <a:t> </a:t>
            </a:r>
            <a:r>
              <a:rPr lang="it-IT" dirty="0" err="1"/>
              <a:t>flows</a:t>
            </a:r>
            <a:r>
              <a:rPr lang="it-IT" dirty="0"/>
              <a:t>, just </a:t>
            </a:r>
            <a:r>
              <a:rPr lang="it-IT" dirty="0" err="1"/>
              <a:t>as</a:t>
            </a:r>
            <a:r>
              <a:rPr lang="it-IT" dirty="0"/>
              <a:t> with cash or </a:t>
            </a:r>
            <a:r>
              <a:rPr lang="it-IT" dirty="0" err="1"/>
              <a:t>bearer</a:t>
            </a:r>
            <a:r>
              <a:rPr lang="it-IT" dirty="0"/>
              <a:t> </a:t>
            </a:r>
            <a:r>
              <a:rPr lang="it-IT" dirty="0" err="1"/>
              <a:t>securities</a:t>
            </a:r>
            <a:r>
              <a:rPr lang="it-IT" dirty="0"/>
              <a:t>. </a:t>
            </a:r>
          </a:p>
          <a:p>
            <a:pPr marL="0" indent="0">
              <a:buNone/>
            </a:pPr>
            <a:endParaRPr lang="it-IT" dirty="0"/>
          </a:p>
          <a:p>
            <a:endParaRPr lang="it-IT" dirty="0"/>
          </a:p>
        </p:txBody>
      </p:sp>
    </p:spTree>
    <p:extLst>
      <p:ext uri="{BB962C8B-B14F-4D97-AF65-F5344CB8AC3E}">
        <p14:creationId xmlns:p14="http://schemas.microsoft.com/office/powerpoint/2010/main" val="79101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2CF48312-53D2-9E4B-9178-08DBA15E06A3}"/>
              </a:ext>
            </a:extLst>
          </p:cNvPr>
          <p:cNvPicPr>
            <a:picLocks noGrp="1" noChangeAspect="1"/>
          </p:cNvPicPr>
          <p:nvPr>
            <p:ph idx="1"/>
          </p:nvPr>
        </p:nvPicPr>
        <p:blipFill>
          <a:blip r:embed="rId2"/>
          <a:stretch>
            <a:fillRect/>
          </a:stretch>
        </p:blipFill>
        <p:spPr>
          <a:xfrm>
            <a:off x="826791" y="1428750"/>
            <a:ext cx="7542509" cy="3949224"/>
          </a:xfrm>
          <a:prstGeom prst="rect">
            <a:avLst/>
          </a:prstGeom>
        </p:spPr>
      </p:pic>
    </p:spTree>
    <p:extLst>
      <p:ext uri="{BB962C8B-B14F-4D97-AF65-F5344CB8AC3E}">
        <p14:creationId xmlns:p14="http://schemas.microsoft.com/office/powerpoint/2010/main" val="1498517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Two</a:t>
            </a:r>
            <a:r>
              <a:rPr lang="it-IT" dirty="0"/>
              <a:t> </a:t>
            </a:r>
            <a:r>
              <a:rPr lang="it-IT" dirty="0" err="1"/>
              <a:t>approaches</a:t>
            </a:r>
            <a:r>
              <a:rPr lang="it-IT" dirty="0"/>
              <a:t>:</a:t>
            </a:r>
          </a:p>
        </p:txBody>
      </p:sp>
      <p:sp>
        <p:nvSpPr>
          <p:cNvPr id="3" name="Segnaposto contenuto 2"/>
          <p:cNvSpPr>
            <a:spLocks noGrp="1"/>
          </p:cNvSpPr>
          <p:nvPr>
            <p:ph idx="1"/>
          </p:nvPr>
        </p:nvSpPr>
        <p:spPr>
          <a:xfrm>
            <a:off x="440760" y="1437317"/>
            <a:ext cx="8074590" cy="5577257"/>
          </a:xfrm>
        </p:spPr>
        <p:txBody>
          <a:bodyPr>
            <a:normAutofit fontScale="77500" lnSpcReduction="20000"/>
          </a:bodyPr>
          <a:lstStyle/>
          <a:p>
            <a:pPr marL="0" indent="0">
              <a:buNone/>
            </a:pPr>
            <a:r>
              <a:rPr lang="en-US" dirty="0"/>
              <a:t>An infrastructure with some </a:t>
            </a:r>
            <a:r>
              <a:rPr lang="en-US" dirty="0" err="1"/>
              <a:t>decentralisation</a:t>
            </a:r>
            <a:r>
              <a:rPr lang="en-US" dirty="0"/>
              <a:t> could be used to provide a bearer digital euro, where either end users, or supervised intermediaries acting on their behalf, would verify any payment. This could be achieved through either of the following two models:</a:t>
            </a:r>
          </a:p>
          <a:p>
            <a:pPr marL="0" indent="0">
              <a:buNone/>
            </a:pPr>
            <a:r>
              <a:rPr lang="en-US" dirty="0"/>
              <a:t>(</a:t>
            </a:r>
            <a:r>
              <a:rPr lang="en-US" dirty="0" err="1"/>
              <a:t>i</a:t>
            </a:r>
            <a:r>
              <a:rPr lang="en-US" dirty="0"/>
              <a:t>) Direct end-user access to the bearer digital euro; </a:t>
            </a:r>
          </a:p>
          <a:p>
            <a:pPr marL="0" indent="0">
              <a:buNone/>
            </a:pPr>
            <a:r>
              <a:rPr lang="en-US" dirty="0"/>
              <a:t>(ii) Hybrid bearer digital euro (also allowing wholesale transactions) and account-based infrastructure </a:t>
            </a:r>
          </a:p>
          <a:p>
            <a:pPr marL="0" indent="0">
              <a:buNone/>
            </a:pPr>
            <a:r>
              <a:rPr lang="en-US" dirty="0"/>
              <a:t>Digital euro holdings and transactions could only be managed in a </a:t>
            </a:r>
            <a:r>
              <a:rPr lang="en-US" dirty="0" err="1"/>
              <a:t>decentralised</a:t>
            </a:r>
            <a:r>
              <a:rPr lang="en-US" dirty="0"/>
              <a:t> way if it were possible to ensure that they were processed in line with central bank requirements at all times. The central bank would therefore need to set the standards (for example cryptography and validation methods) that would allow external parties to transfer central bank money in compliance with appropriate safety standards, even outside a central ledger. </a:t>
            </a:r>
          </a:p>
          <a:p>
            <a:pPr marL="0" indent="0">
              <a:buNone/>
            </a:pPr>
            <a:r>
              <a:rPr lang="en-US" dirty="0"/>
              <a:t>Supervised intermediaries would also face challenges to adapt their internal systems to the provision of CBDC services built on a </a:t>
            </a:r>
            <a:r>
              <a:rPr lang="en-US" dirty="0" err="1"/>
              <a:t>decentralised</a:t>
            </a:r>
            <a:r>
              <a:rPr lang="en-US" dirty="0"/>
              <a:t> infrastructure. Conversely, an infrastructure with such a </a:t>
            </a:r>
            <a:r>
              <a:rPr lang="en-US" dirty="0" err="1"/>
              <a:t>decentralised</a:t>
            </a:r>
            <a:r>
              <a:rPr lang="en-US" dirty="0"/>
              <a:t> control and information management could foster innovation in the type of service provided to end users. </a:t>
            </a:r>
          </a:p>
          <a:p>
            <a:endParaRPr lang="it-IT" dirty="0"/>
          </a:p>
        </p:txBody>
      </p:sp>
    </p:spTree>
    <p:extLst>
      <p:ext uri="{BB962C8B-B14F-4D97-AF65-F5344CB8AC3E}">
        <p14:creationId xmlns:p14="http://schemas.microsoft.com/office/powerpoint/2010/main" val="3481651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28650" y="610599"/>
            <a:ext cx="7886700" cy="5389367"/>
          </a:xfrm>
        </p:spPr>
        <p:txBody>
          <a:bodyPr>
            <a:normAutofit fontScale="77500" lnSpcReduction="20000"/>
          </a:bodyPr>
          <a:lstStyle/>
          <a:p>
            <a:pPr marL="0" indent="0">
              <a:buNone/>
            </a:pPr>
            <a:r>
              <a:rPr lang="en-US" dirty="0"/>
              <a:t>(</a:t>
            </a:r>
            <a:r>
              <a:rPr lang="en-US" dirty="0" err="1"/>
              <a:t>i</a:t>
            </a:r>
            <a:r>
              <a:rPr lang="en-US" dirty="0"/>
              <a:t>) A </a:t>
            </a:r>
            <a:r>
              <a:rPr lang="en-US" dirty="0" err="1"/>
              <a:t>decentralised</a:t>
            </a:r>
            <a:r>
              <a:rPr lang="en-US" dirty="0"/>
              <a:t> infrastructure could allow end users to transfer holdings of the bearer CBDC among them with no need to mandate a third party to play any role in the transaction. This approach could be implemented in two ways: either via distributed ledger technology (DLT) protocols or by means of local storage (e.g. using prepaid cards and mobile phone functionality, including in offline payments). In both cases supervised intermediaries would still be required and involved as gatekeepers, including for the provision of physical devices and loading funds on to them. This solution presents challenges with regard to compliance with AML/CFT rules. </a:t>
            </a:r>
          </a:p>
          <a:p>
            <a:pPr marL="0" indent="0">
              <a:buNone/>
            </a:pPr>
            <a:r>
              <a:rPr lang="en-US" dirty="0"/>
              <a:t>(ii) A hybrid </a:t>
            </a:r>
            <a:r>
              <a:rPr lang="en-US" dirty="0" err="1"/>
              <a:t>decentralised</a:t>
            </a:r>
            <a:r>
              <a:rPr lang="en-US" dirty="0"/>
              <a:t> infrastructure could be implemented to enable the use of a tokenized CBDC at the level of supervised intermediaries, who could act as settlement agents on behalf of their clients for retail transactions in digital euro and also use the same infrastructure for their wholesale payments. In the provision of retail payment services in digital euro to end users, supervised intermediaries would leverage their account relationship but end users would still hold a direct claim on the Central Bank and all transfers would be ultimately settled in the central bank’s infrastructure.</a:t>
            </a:r>
            <a:endParaRPr lang="it-IT" dirty="0"/>
          </a:p>
        </p:txBody>
      </p:sp>
    </p:spTree>
    <p:extLst>
      <p:ext uri="{BB962C8B-B14F-4D97-AF65-F5344CB8AC3E}">
        <p14:creationId xmlns:p14="http://schemas.microsoft.com/office/powerpoint/2010/main" val="209973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Main</a:t>
            </a:r>
            <a:r>
              <a:rPr lang="it-IT" dirty="0"/>
              <a:t> </a:t>
            </a:r>
            <a:r>
              <a:rPr lang="it-IT" dirty="0" err="1"/>
              <a:t>points</a:t>
            </a:r>
            <a:r>
              <a:rPr lang="it-IT" dirty="0"/>
              <a:t> to be </a:t>
            </a:r>
            <a:r>
              <a:rPr lang="it-IT" dirty="0" err="1"/>
              <a:t>addressed</a:t>
            </a:r>
            <a:endParaRPr lang="it-IT" dirty="0"/>
          </a:p>
        </p:txBody>
      </p:sp>
      <p:sp>
        <p:nvSpPr>
          <p:cNvPr id="3" name="Segnaposto contenuto 2"/>
          <p:cNvSpPr>
            <a:spLocks noGrp="1"/>
          </p:cNvSpPr>
          <p:nvPr>
            <p:ph idx="1"/>
          </p:nvPr>
        </p:nvSpPr>
        <p:spPr/>
        <p:txBody>
          <a:bodyPr>
            <a:normAutofit lnSpcReduction="10000"/>
          </a:bodyPr>
          <a:lstStyle/>
          <a:p>
            <a:r>
              <a:rPr lang="it-IT" dirty="0" err="1"/>
              <a:t>Division</a:t>
            </a:r>
            <a:r>
              <a:rPr lang="it-IT" dirty="0"/>
              <a:t> of </a:t>
            </a:r>
            <a:r>
              <a:rPr lang="it-IT" dirty="0" err="1"/>
              <a:t>labor</a:t>
            </a:r>
            <a:r>
              <a:rPr lang="it-IT" dirty="0"/>
              <a:t> in the </a:t>
            </a:r>
            <a:r>
              <a:rPr lang="it-IT" dirty="0" err="1"/>
              <a:t>creation</a:t>
            </a:r>
            <a:r>
              <a:rPr lang="it-IT" dirty="0"/>
              <a:t> of </a:t>
            </a:r>
            <a:r>
              <a:rPr lang="it-IT" dirty="0" err="1"/>
              <a:t>money</a:t>
            </a:r>
            <a:r>
              <a:rPr lang="it-IT" dirty="0"/>
              <a:t>, management of the </a:t>
            </a:r>
            <a:r>
              <a:rPr lang="it-IT" dirty="0" err="1"/>
              <a:t>payment</a:t>
            </a:r>
            <a:r>
              <a:rPr lang="it-IT" dirty="0"/>
              <a:t> </a:t>
            </a:r>
            <a:r>
              <a:rPr lang="it-IT" dirty="0" err="1"/>
              <a:t>system</a:t>
            </a:r>
            <a:r>
              <a:rPr lang="it-IT" dirty="0"/>
              <a:t>, credit </a:t>
            </a:r>
            <a:r>
              <a:rPr lang="it-IT" dirty="0" err="1"/>
              <a:t>intermediation</a:t>
            </a:r>
            <a:r>
              <a:rPr lang="it-IT" dirty="0"/>
              <a:t> (public-private, </a:t>
            </a:r>
            <a:r>
              <a:rPr lang="it-IT" dirty="0" err="1"/>
              <a:t>centralized</a:t>
            </a:r>
            <a:r>
              <a:rPr lang="it-IT" dirty="0"/>
              <a:t>/</a:t>
            </a:r>
            <a:r>
              <a:rPr lang="it-IT" dirty="0" err="1"/>
              <a:t>decentralized</a:t>
            </a:r>
            <a:r>
              <a:rPr lang="it-IT" dirty="0"/>
              <a:t>)</a:t>
            </a:r>
          </a:p>
          <a:p>
            <a:r>
              <a:rPr lang="it-IT" dirty="0"/>
              <a:t>Cash </a:t>
            </a:r>
            <a:r>
              <a:rPr lang="it-IT" dirty="0" err="1"/>
              <a:t>like</a:t>
            </a:r>
            <a:r>
              <a:rPr lang="it-IT" dirty="0"/>
              <a:t> or </a:t>
            </a:r>
            <a:r>
              <a:rPr lang="it-IT" dirty="0" err="1"/>
              <a:t>what</a:t>
            </a:r>
            <a:r>
              <a:rPr lang="it-IT" dirty="0"/>
              <a:t>: </a:t>
            </a:r>
            <a:r>
              <a:rPr lang="it-IT" dirty="0" err="1"/>
              <a:t>remunerated</a:t>
            </a:r>
            <a:r>
              <a:rPr lang="it-IT" dirty="0"/>
              <a:t> or </a:t>
            </a:r>
            <a:r>
              <a:rPr lang="it-IT" dirty="0" err="1"/>
              <a:t>not</a:t>
            </a:r>
            <a:r>
              <a:rPr lang="it-IT" dirty="0"/>
              <a:t>, off-line/on-line </a:t>
            </a:r>
            <a:r>
              <a:rPr lang="it-IT" dirty="0" err="1"/>
              <a:t>payments</a:t>
            </a:r>
            <a:endParaRPr lang="it-IT" dirty="0"/>
          </a:p>
          <a:p>
            <a:r>
              <a:rPr lang="it-IT" dirty="0"/>
              <a:t>Technology: </a:t>
            </a:r>
            <a:r>
              <a:rPr lang="it-IT" dirty="0" err="1"/>
              <a:t>centralized-decentralized</a:t>
            </a:r>
            <a:endParaRPr lang="it-IT" dirty="0"/>
          </a:p>
          <a:p>
            <a:r>
              <a:rPr lang="it-IT" dirty="0" err="1"/>
              <a:t>Effects</a:t>
            </a:r>
            <a:r>
              <a:rPr lang="it-IT" dirty="0"/>
              <a:t> on the banking </a:t>
            </a:r>
            <a:r>
              <a:rPr lang="it-IT" dirty="0" err="1"/>
              <a:t>sector</a:t>
            </a:r>
            <a:r>
              <a:rPr lang="it-IT" dirty="0"/>
              <a:t>, </a:t>
            </a:r>
            <a:r>
              <a:rPr lang="it-IT" dirty="0" err="1"/>
              <a:t>real</a:t>
            </a:r>
            <a:r>
              <a:rPr lang="it-IT" dirty="0"/>
              <a:t> economy, </a:t>
            </a:r>
            <a:r>
              <a:rPr lang="it-IT" dirty="0" err="1"/>
              <a:t>monetary</a:t>
            </a:r>
            <a:r>
              <a:rPr lang="it-IT" dirty="0"/>
              <a:t> policy, </a:t>
            </a:r>
            <a:r>
              <a:rPr lang="it-IT" dirty="0" err="1"/>
              <a:t>financial</a:t>
            </a:r>
            <a:r>
              <a:rPr lang="it-IT" dirty="0"/>
              <a:t> </a:t>
            </a:r>
            <a:r>
              <a:rPr lang="it-IT" dirty="0" err="1"/>
              <a:t>stability</a:t>
            </a:r>
            <a:endParaRPr lang="it-IT" dirty="0"/>
          </a:p>
          <a:p>
            <a:r>
              <a:rPr lang="it-IT" dirty="0"/>
              <a:t>Financial </a:t>
            </a:r>
            <a:r>
              <a:rPr lang="it-IT" dirty="0" err="1"/>
              <a:t>inclusion</a:t>
            </a:r>
            <a:endParaRPr lang="it-IT" dirty="0"/>
          </a:p>
        </p:txBody>
      </p:sp>
    </p:spTree>
    <p:extLst>
      <p:ext uri="{BB962C8B-B14F-4D97-AF65-F5344CB8AC3E}">
        <p14:creationId xmlns:p14="http://schemas.microsoft.com/office/powerpoint/2010/main" val="2233638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a:stretch>
            <a:fillRect/>
          </a:stretch>
        </p:blipFill>
        <p:spPr>
          <a:xfrm>
            <a:off x="1172308" y="1027134"/>
            <a:ext cx="6092119" cy="4175693"/>
          </a:xfrm>
          <a:prstGeom prst="rect">
            <a:avLst/>
          </a:prstGeom>
        </p:spPr>
      </p:pic>
    </p:spTree>
    <p:extLst>
      <p:ext uri="{BB962C8B-B14F-4D97-AF65-F5344CB8AC3E}">
        <p14:creationId xmlns:p14="http://schemas.microsoft.com/office/powerpoint/2010/main" val="1846592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a:stretch>
            <a:fillRect/>
          </a:stretch>
        </p:blipFill>
        <p:spPr>
          <a:xfrm>
            <a:off x="1362673" y="1690689"/>
            <a:ext cx="5839124" cy="3927891"/>
          </a:xfrm>
          <a:prstGeom prst="rect">
            <a:avLst/>
          </a:prstGeom>
        </p:spPr>
      </p:pic>
    </p:spTree>
    <p:extLst>
      <p:ext uri="{BB962C8B-B14F-4D97-AF65-F5344CB8AC3E}">
        <p14:creationId xmlns:p14="http://schemas.microsoft.com/office/powerpoint/2010/main" val="2137423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Continued</a:t>
            </a:r>
            <a:endParaRPr lang="it-IT" dirty="0"/>
          </a:p>
        </p:txBody>
      </p:sp>
      <p:sp>
        <p:nvSpPr>
          <p:cNvPr id="3" name="Segnaposto contenuto 2"/>
          <p:cNvSpPr>
            <a:spLocks noGrp="1"/>
          </p:cNvSpPr>
          <p:nvPr>
            <p:ph idx="1"/>
          </p:nvPr>
        </p:nvSpPr>
        <p:spPr/>
        <p:txBody>
          <a:bodyPr>
            <a:normAutofit fontScale="92500" lnSpcReduction="20000"/>
          </a:bodyPr>
          <a:lstStyle/>
          <a:p>
            <a:pPr marL="0" indent="0">
              <a:buNone/>
            </a:pPr>
            <a:r>
              <a:rPr lang="en-US" dirty="0"/>
              <a:t>A bank account system cannot be used in so far as users or the central third party are not online. </a:t>
            </a:r>
          </a:p>
          <a:p>
            <a:pPr marL="0" indent="0">
              <a:buNone/>
            </a:pPr>
            <a:r>
              <a:rPr lang="en-US" dirty="0"/>
              <a:t>A token CBDC would fall outside the direct control of the Central Bank or its supervised intermediaries and would mean, among other things, that limits on holdings and on the value of international transactions as well as restrictions on the target group of users could only be enforced at the payment device level. </a:t>
            </a:r>
          </a:p>
          <a:p>
            <a:pPr marL="0" indent="0">
              <a:buNone/>
            </a:pPr>
            <a:r>
              <a:rPr lang="en-US" dirty="0"/>
              <a:t>A token system would require users to validate their identities. The device could, for instance, record information on physical attributes of the intended user. If a bearer CBDC were stored locally on the payment device, loss or damage to the device may result in the loss of CBDC. </a:t>
            </a:r>
            <a:endParaRPr lang="it-IT" dirty="0"/>
          </a:p>
        </p:txBody>
      </p:sp>
    </p:spTree>
    <p:extLst>
      <p:ext uri="{BB962C8B-B14F-4D97-AF65-F5344CB8AC3E}">
        <p14:creationId xmlns:p14="http://schemas.microsoft.com/office/powerpoint/2010/main" val="2976005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D55AE4-2BF0-E34A-8B5B-EF006BEB3C38}"/>
              </a:ext>
            </a:extLst>
          </p:cNvPr>
          <p:cNvSpPr>
            <a:spLocks noGrp="1"/>
          </p:cNvSpPr>
          <p:nvPr>
            <p:ph type="title"/>
          </p:nvPr>
        </p:nvSpPr>
        <p:spPr>
          <a:xfrm>
            <a:off x="491490" y="0"/>
            <a:ext cx="7886700" cy="1325563"/>
          </a:xfrm>
        </p:spPr>
        <p:txBody>
          <a:bodyPr/>
          <a:lstStyle/>
          <a:p>
            <a:r>
              <a:rPr lang="it-IT" dirty="0"/>
              <a:t>Privacy </a:t>
            </a:r>
            <a:r>
              <a:rPr lang="it-IT" dirty="0" err="1"/>
              <a:t>issues</a:t>
            </a:r>
            <a:r>
              <a:rPr lang="it-IT" dirty="0"/>
              <a:t> </a:t>
            </a:r>
            <a:r>
              <a:rPr lang="it-IT" dirty="0" err="1"/>
              <a:t>continued</a:t>
            </a:r>
            <a:r>
              <a:rPr lang="it-IT" dirty="0"/>
              <a:t>….</a:t>
            </a:r>
          </a:p>
        </p:txBody>
      </p:sp>
      <p:sp>
        <p:nvSpPr>
          <p:cNvPr id="3" name="Segnaposto contenuto 2">
            <a:extLst>
              <a:ext uri="{FF2B5EF4-FFF2-40B4-BE49-F238E27FC236}">
                <a16:creationId xmlns:a16="http://schemas.microsoft.com/office/drawing/2014/main" id="{F76477CB-4282-3B4C-B797-CAECE5C39A6C}"/>
              </a:ext>
            </a:extLst>
          </p:cNvPr>
          <p:cNvSpPr>
            <a:spLocks noGrp="1"/>
          </p:cNvSpPr>
          <p:nvPr>
            <p:ph idx="1"/>
          </p:nvPr>
        </p:nvSpPr>
        <p:spPr>
          <a:xfrm>
            <a:off x="331470" y="994410"/>
            <a:ext cx="8183880" cy="5680709"/>
          </a:xfrm>
        </p:spPr>
        <p:txBody>
          <a:bodyPr>
            <a:normAutofit fontScale="55000" lnSpcReduction="20000"/>
          </a:bodyPr>
          <a:lstStyle/>
          <a:p>
            <a:pPr marL="0" indent="0">
              <a:buNone/>
            </a:pPr>
            <a:r>
              <a:rPr lang="it-IT" sz="3500" dirty="0"/>
              <a:t>KYC, </a:t>
            </a:r>
            <a:r>
              <a:rPr lang="it-IT" sz="3500" dirty="0" err="1"/>
              <a:t>illegal</a:t>
            </a:r>
            <a:r>
              <a:rPr lang="it-IT" sz="3500" dirty="0"/>
              <a:t> </a:t>
            </a:r>
            <a:r>
              <a:rPr lang="it-IT" sz="3500" dirty="0" err="1"/>
              <a:t>activities</a:t>
            </a:r>
            <a:r>
              <a:rPr lang="it-IT" sz="3500" dirty="0"/>
              <a:t>.</a:t>
            </a:r>
          </a:p>
          <a:p>
            <a:pPr marL="0" indent="0">
              <a:buNone/>
            </a:pPr>
            <a:r>
              <a:rPr lang="it-IT" sz="3500" dirty="0" err="1"/>
              <a:t>Transaction-level</a:t>
            </a:r>
            <a:r>
              <a:rPr lang="it-IT" sz="3500" dirty="0"/>
              <a:t> </a:t>
            </a:r>
            <a:r>
              <a:rPr lang="it-IT" sz="3500" dirty="0" err="1"/>
              <a:t>financial</a:t>
            </a:r>
            <a:r>
              <a:rPr lang="it-IT" sz="3500" dirty="0"/>
              <a:t> data </a:t>
            </a:r>
            <a:r>
              <a:rPr lang="it-IT" sz="3500" dirty="0" err="1"/>
              <a:t>reveal</a:t>
            </a:r>
            <a:r>
              <a:rPr lang="it-IT" sz="3500" dirty="0"/>
              <a:t> sensitive personal data: i) </a:t>
            </a:r>
            <a:r>
              <a:rPr lang="it-IT" sz="3500" dirty="0" err="1"/>
              <a:t>amount</a:t>
            </a:r>
            <a:r>
              <a:rPr lang="it-IT" sz="3500" dirty="0"/>
              <a:t> of personal information </a:t>
            </a:r>
            <a:r>
              <a:rPr lang="it-IT" sz="3500" dirty="0" err="1"/>
              <a:t>transaction</a:t>
            </a:r>
            <a:r>
              <a:rPr lang="it-IT" sz="3500" dirty="0"/>
              <a:t> </a:t>
            </a:r>
            <a:r>
              <a:rPr lang="it-IT" sz="3500" dirty="0" err="1"/>
              <a:t>partners</a:t>
            </a:r>
            <a:r>
              <a:rPr lang="it-IT" sz="3500" dirty="0"/>
              <a:t> </a:t>
            </a:r>
            <a:r>
              <a:rPr lang="it-IT" sz="3500" dirty="0" err="1"/>
              <a:t>learn</a:t>
            </a:r>
            <a:r>
              <a:rPr lang="it-IT" sz="3500" dirty="0"/>
              <a:t> </a:t>
            </a:r>
            <a:r>
              <a:rPr lang="it-IT" sz="3500" dirty="0" err="1"/>
              <a:t>about</a:t>
            </a:r>
            <a:r>
              <a:rPr lang="it-IT" sz="3500" dirty="0"/>
              <a:t> </a:t>
            </a:r>
            <a:r>
              <a:rPr lang="it-IT" sz="3500" dirty="0" err="1"/>
              <a:t>each</a:t>
            </a:r>
            <a:r>
              <a:rPr lang="it-IT" sz="3500" dirty="0"/>
              <a:t> </a:t>
            </a:r>
            <a:r>
              <a:rPr lang="it-IT" sz="3500" dirty="0" err="1"/>
              <a:t>other</a:t>
            </a:r>
            <a:r>
              <a:rPr lang="it-IT" sz="3500" dirty="0"/>
              <a:t> </a:t>
            </a:r>
            <a:r>
              <a:rPr lang="it-IT" sz="3500" dirty="0" err="1"/>
              <a:t>when</a:t>
            </a:r>
            <a:r>
              <a:rPr lang="it-IT" sz="3500" dirty="0"/>
              <a:t> the </a:t>
            </a:r>
            <a:r>
              <a:rPr lang="it-IT" sz="3500" dirty="0" err="1"/>
              <a:t>system</a:t>
            </a:r>
            <a:r>
              <a:rPr lang="it-IT" sz="3500" dirty="0"/>
              <a:t> </a:t>
            </a:r>
            <a:r>
              <a:rPr lang="it-IT" sz="3500" dirty="0" err="1"/>
              <a:t>is</a:t>
            </a:r>
            <a:r>
              <a:rPr lang="it-IT" sz="3500" dirty="0"/>
              <a:t> </a:t>
            </a:r>
            <a:r>
              <a:rPr lang="it-IT" sz="3500" dirty="0" err="1"/>
              <a:t>operating</a:t>
            </a:r>
            <a:r>
              <a:rPr lang="it-IT" sz="3500" dirty="0"/>
              <a:t> </a:t>
            </a:r>
            <a:r>
              <a:rPr lang="it-IT" sz="3500" dirty="0" err="1"/>
              <a:t>normally</a:t>
            </a:r>
            <a:r>
              <a:rPr lang="it-IT" sz="3500" dirty="0"/>
              <a:t>; ii) the </a:t>
            </a:r>
            <a:r>
              <a:rPr lang="it-IT" sz="3500" dirty="0" err="1"/>
              <a:t>risk</a:t>
            </a:r>
            <a:r>
              <a:rPr lang="it-IT" sz="3500" dirty="0"/>
              <a:t> of large-scale </a:t>
            </a:r>
            <a:r>
              <a:rPr lang="it-IT" sz="3500" dirty="0" err="1"/>
              <a:t>breaches</a:t>
            </a:r>
            <a:r>
              <a:rPr lang="it-IT" sz="3500" dirty="0"/>
              <a:t> of data </a:t>
            </a:r>
            <a:r>
              <a:rPr lang="it-IT" sz="3500" dirty="0" err="1"/>
              <a:t>held</a:t>
            </a:r>
            <a:r>
              <a:rPr lang="it-IT" sz="3500" dirty="0"/>
              <a:t> by the </a:t>
            </a:r>
            <a:r>
              <a:rPr lang="it-IT" sz="3500" dirty="0" err="1"/>
              <a:t>system</a:t>
            </a:r>
            <a:r>
              <a:rPr lang="it-IT" sz="3500" dirty="0"/>
              <a:t> operator or </a:t>
            </a:r>
            <a:r>
              <a:rPr lang="it-IT" sz="3500" dirty="0" err="1"/>
              <a:t>intermediaries</a:t>
            </a:r>
            <a:r>
              <a:rPr lang="it-IT" sz="3500" dirty="0"/>
              <a:t>. </a:t>
            </a:r>
          </a:p>
          <a:p>
            <a:pPr marL="0" indent="0">
              <a:buNone/>
            </a:pPr>
            <a:r>
              <a:rPr lang="it-IT" sz="3500" dirty="0"/>
              <a:t>CBDC </a:t>
            </a:r>
            <a:r>
              <a:rPr lang="it-IT" sz="3500" dirty="0" err="1"/>
              <a:t>may</a:t>
            </a:r>
            <a:r>
              <a:rPr lang="it-IT" sz="3500" dirty="0"/>
              <a:t> </a:t>
            </a:r>
            <a:r>
              <a:rPr lang="it-IT" sz="3500" dirty="0" err="1"/>
              <a:t>allow</a:t>
            </a:r>
            <a:r>
              <a:rPr lang="it-IT" sz="3500" dirty="0"/>
              <a:t> the </a:t>
            </a:r>
            <a:r>
              <a:rPr lang="it-IT" sz="3500" dirty="0" err="1"/>
              <a:t>dissemination</a:t>
            </a:r>
            <a:r>
              <a:rPr lang="it-IT" sz="3500" dirty="0"/>
              <a:t> of a bundle of information on </a:t>
            </a:r>
            <a:r>
              <a:rPr lang="it-IT" sz="3500" dirty="0" err="1"/>
              <a:t>customer</a:t>
            </a:r>
            <a:r>
              <a:rPr lang="it-IT" sz="3500" dirty="0"/>
              <a:t> </a:t>
            </a:r>
            <a:r>
              <a:rPr lang="it-IT" sz="3500" dirty="0" err="1"/>
              <a:t>profiles</a:t>
            </a:r>
            <a:r>
              <a:rPr lang="it-IT" sz="3500" dirty="0"/>
              <a:t> </a:t>
            </a:r>
            <a:r>
              <a:rPr lang="it-IT" sz="3500" dirty="0" err="1"/>
              <a:t>thoutgh</a:t>
            </a:r>
            <a:r>
              <a:rPr lang="it-IT" sz="3500" dirty="0"/>
              <a:t> </a:t>
            </a:r>
            <a:r>
              <a:rPr lang="it-IT" sz="3500" dirty="0" err="1"/>
              <a:t>payment</a:t>
            </a:r>
            <a:r>
              <a:rPr lang="it-IT" sz="3500" dirty="0"/>
              <a:t> data. </a:t>
            </a:r>
            <a:r>
              <a:rPr lang="it-IT" sz="3500" dirty="0" err="1"/>
              <a:t>Change</a:t>
            </a:r>
            <a:r>
              <a:rPr lang="it-IT" sz="3500" dirty="0"/>
              <a:t> in the nature of </a:t>
            </a:r>
            <a:r>
              <a:rPr lang="it-IT" sz="3500" dirty="0" err="1"/>
              <a:t>payments</a:t>
            </a:r>
            <a:r>
              <a:rPr lang="it-IT" sz="3500" dirty="0"/>
              <a:t>: from a </a:t>
            </a:r>
            <a:r>
              <a:rPr lang="it-IT" sz="3500" dirty="0" err="1"/>
              <a:t>simple</a:t>
            </a:r>
            <a:r>
              <a:rPr lang="it-IT" sz="3500" dirty="0"/>
              <a:t> </a:t>
            </a:r>
            <a:r>
              <a:rPr lang="it-IT" sz="3500" dirty="0" err="1"/>
              <a:t>exchange</a:t>
            </a:r>
            <a:r>
              <a:rPr lang="it-IT" sz="3500" dirty="0"/>
              <a:t> of </a:t>
            </a:r>
            <a:r>
              <a:rPr lang="it-IT" sz="3500" dirty="0" err="1"/>
              <a:t>value</a:t>
            </a:r>
            <a:r>
              <a:rPr lang="it-IT" sz="3500" dirty="0"/>
              <a:t> to the </a:t>
            </a:r>
            <a:r>
              <a:rPr lang="it-IT" sz="3500" dirty="0" err="1"/>
              <a:t>exchange</a:t>
            </a:r>
            <a:r>
              <a:rPr lang="it-IT" sz="3500" dirty="0"/>
              <a:t> of </a:t>
            </a:r>
            <a:r>
              <a:rPr lang="it-IT" sz="3500" dirty="0" err="1"/>
              <a:t>value</a:t>
            </a:r>
            <a:r>
              <a:rPr lang="it-IT" sz="3500" dirty="0"/>
              <a:t> for a bundle of data. </a:t>
            </a:r>
          </a:p>
          <a:p>
            <a:pPr marL="0" indent="0">
              <a:buNone/>
            </a:pPr>
            <a:r>
              <a:rPr lang="it-IT" sz="3500" dirty="0"/>
              <a:t>CBDC </a:t>
            </a:r>
            <a:r>
              <a:rPr lang="it-IT" sz="3500" dirty="0" err="1"/>
              <a:t>should</a:t>
            </a:r>
            <a:r>
              <a:rPr lang="it-IT" sz="3500" dirty="0"/>
              <a:t> </a:t>
            </a:r>
            <a:r>
              <a:rPr lang="it-IT" sz="3500" dirty="0" err="1"/>
              <a:t>preserve</a:t>
            </a:r>
            <a:r>
              <a:rPr lang="it-IT" sz="3500" dirty="0"/>
              <a:t> </a:t>
            </a:r>
            <a:r>
              <a:rPr lang="it-IT" sz="3500" dirty="0" err="1"/>
              <a:t>its</a:t>
            </a:r>
            <a:r>
              <a:rPr lang="it-IT" sz="3500" dirty="0"/>
              <a:t> </a:t>
            </a:r>
            <a:r>
              <a:rPr lang="it-IT" sz="3500" dirty="0" err="1"/>
              <a:t>users</a:t>
            </a:r>
            <a:r>
              <a:rPr lang="it-IT" sz="3500" dirty="0"/>
              <a:t>’ privacy vis-à-vis </a:t>
            </a:r>
            <a:r>
              <a:rPr lang="it-IT" sz="3500" dirty="0" err="1"/>
              <a:t>their</a:t>
            </a:r>
            <a:r>
              <a:rPr lang="it-IT" sz="3500" dirty="0"/>
              <a:t> </a:t>
            </a:r>
            <a:r>
              <a:rPr lang="it-IT" sz="3500" dirty="0" err="1"/>
              <a:t>transaction</a:t>
            </a:r>
            <a:r>
              <a:rPr lang="it-IT" sz="3500" dirty="0"/>
              <a:t> </a:t>
            </a:r>
            <a:r>
              <a:rPr lang="it-IT" sz="3500" dirty="0" err="1"/>
              <a:t>partners</a:t>
            </a:r>
            <a:r>
              <a:rPr lang="it-IT" sz="3500" dirty="0"/>
              <a:t>: </a:t>
            </a:r>
            <a:r>
              <a:rPr lang="it-IT" sz="3500" dirty="0" err="1"/>
              <a:t>transaction</a:t>
            </a:r>
            <a:r>
              <a:rPr lang="it-IT" sz="3500" dirty="0"/>
              <a:t> </a:t>
            </a:r>
            <a:r>
              <a:rPr lang="it-IT" sz="3500" dirty="0" err="1"/>
              <a:t>partners</a:t>
            </a:r>
            <a:r>
              <a:rPr lang="it-IT" sz="3500" dirty="0"/>
              <a:t> </a:t>
            </a:r>
            <a:r>
              <a:rPr lang="it-IT" sz="3500" dirty="0" err="1"/>
              <a:t>would</a:t>
            </a:r>
            <a:r>
              <a:rPr lang="it-IT" sz="3500" dirty="0"/>
              <a:t> </a:t>
            </a:r>
            <a:r>
              <a:rPr lang="it-IT" sz="3500" dirty="0" err="1"/>
              <a:t>interact</a:t>
            </a:r>
            <a:r>
              <a:rPr lang="it-IT" sz="3500" dirty="0"/>
              <a:t> via “</a:t>
            </a:r>
            <a:r>
              <a:rPr lang="it-IT" sz="3500" dirty="0" err="1"/>
              <a:t>unlikable</a:t>
            </a:r>
            <a:r>
              <a:rPr lang="it-IT" sz="3500" dirty="0"/>
              <a:t> </a:t>
            </a:r>
            <a:r>
              <a:rPr lang="it-IT" sz="3500" dirty="0" err="1"/>
              <a:t>pseudonyms</a:t>
            </a:r>
            <a:r>
              <a:rPr lang="it-IT" sz="3500" dirty="0"/>
              <a:t>”: a </a:t>
            </a:r>
            <a:r>
              <a:rPr lang="it-IT" sz="3500" dirty="0" err="1"/>
              <a:t>bank</a:t>
            </a:r>
            <a:r>
              <a:rPr lang="it-IT" sz="3500" dirty="0"/>
              <a:t> </a:t>
            </a:r>
            <a:r>
              <a:rPr lang="it-IT" sz="3500" dirty="0" err="1"/>
              <a:t>is</a:t>
            </a:r>
            <a:r>
              <a:rPr lang="it-IT" sz="3500" dirty="0"/>
              <a:t> </a:t>
            </a:r>
            <a:r>
              <a:rPr lang="it-IT" sz="3500" dirty="0" err="1"/>
              <a:t>presented</a:t>
            </a:r>
            <a:r>
              <a:rPr lang="it-IT" sz="3500" dirty="0"/>
              <a:t> with a </a:t>
            </a:r>
            <a:r>
              <a:rPr lang="it-IT" sz="3500" dirty="0" err="1"/>
              <a:t>proof</a:t>
            </a:r>
            <a:r>
              <a:rPr lang="it-IT" sz="3500" dirty="0"/>
              <a:t> </a:t>
            </a:r>
            <a:r>
              <a:rPr lang="it-IT" sz="3500" dirty="0" err="1"/>
              <a:t>that</a:t>
            </a:r>
            <a:r>
              <a:rPr lang="it-IT" sz="3500" dirty="0"/>
              <a:t> the </a:t>
            </a:r>
            <a:r>
              <a:rPr lang="it-IT" sz="3500" dirty="0" err="1"/>
              <a:t>payment</a:t>
            </a:r>
            <a:r>
              <a:rPr lang="it-IT" sz="3500" dirty="0"/>
              <a:t> for a </a:t>
            </a:r>
            <a:r>
              <a:rPr lang="it-IT" sz="3500" dirty="0" err="1"/>
              <a:t>specific</a:t>
            </a:r>
            <a:r>
              <a:rPr lang="it-IT" sz="3500" dirty="0"/>
              <a:t> </a:t>
            </a:r>
            <a:r>
              <a:rPr lang="it-IT" sz="3500" dirty="0" err="1"/>
              <a:t>invoice</a:t>
            </a:r>
            <a:r>
              <a:rPr lang="it-IT" sz="3500" dirty="0"/>
              <a:t> </a:t>
            </a:r>
            <a:r>
              <a:rPr lang="it-IT" sz="3500" dirty="0" err="1"/>
              <a:t>has</a:t>
            </a:r>
            <a:r>
              <a:rPr lang="it-IT" sz="3500" dirty="0"/>
              <a:t> </a:t>
            </a:r>
            <a:r>
              <a:rPr lang="it-IT" sz="3500" dirty="0" err="1"/>
              <a:t>been</a:t>
            </a:r>
            <a:r>
              <a:rPr lang="it-IT" sz="3500" dirty="0"/>
              <a:t> made, </a:t>
            </a:r>
            <a:r>
              <a:rPr lang="it-IT" sz="3500" dirty="0" err="1"/>
              <a:t>but</a:t>
            </a:r>
            <a:r>
              <a:rPr lang="it-IT" sz="3500" dirty="0"/>
              <a:t> no information </a:t>
            </a:r>
            <a:r>
              <a:rPr lang="it-IT" sz="3500" dirty="0" err="1"/>
              <a:t>about</a:t>
            </a:r>
            <a:r>
              <a:rPr lang="it-IT" sz="3500" dirty="0"/>
              <a:t> the </a:t>
            </a:r>
            <a:r>
              <a:rPr lang="it-IT" sz="3500" dirty="0" err="1"/>
              <a:t>payee</a:t>
            </a:r>
            <a:r>
              <a:rPr lang="it-IT" sz="3500" dirty="0"/>
              <a:t> </a:t>
            </a:r>
            <a:r>
              <a:rPr lang="it-IT" sz="3500" dirty="0" err="1"/>
              <a:t>is</a:t>
            </a:r>
            <a:r>
              <a:rPr lang="it-IT" sz="3500" dirty="0"/>
              <a:t> </a:t>
            </a:r>
            <a:r>
              <a:rPr lang="it-IT" sz="3500" dirty="0" err="1"/>
              <a:t>revealed</a:t>
            </a:r>
            <a:r>
              <a:rPr lang="it-IT" sz="3500" dirty="0"/>
              <a:t>. </a:t>
            </a:r>
          </a:p>
          <a:p>
            <a:pPr marL="0" indent="0">
              <a:buNone/>
            </a:pPr>
            <a:r>
              <a:rPr lang="it-IT" sz="3500" dirty="0"/>
              <a:t>Technical </a:t>
            </a:r>
            <a:r>
              <a:rPr lang="it-IT" sz="3500" dirty="0" err="1"/>
              <a:t>safeguards</a:t>
            </a:r>
            <a:r>
              <a:rPr lang="it-IT" sz="3500" dirty="0"/>
              <a:t> for data </a:t>
            </a:r>
            <a:r>
              <a:rPr lang="it-IT" sz="3500" dirty="0" err="1"/>
              <a:t>protection</a:t>
            </a:r>
            <a:r>
              <a:rPr lang="it-IT" sz="3500" dirty="0"/>
              <a:t> </a:t>
            </a:r>
            <a:r>
              <a:rPr lang="it-IT" sz="3500" dirty="0" err="1"/>
              <a:t>need</a:t>
            </a:r>
            <a:r>
              <a:rPr lang="it-IT" sz="3500" dirty="0"/>
              <a:t> to be </a:t>
            </a:r>
            <a:r>
              <a:rPr lang="it-IT" sz="3500" dirty="0" err="1"/>
              <a:t>complemented</a:t>
            </a:r>
            <a:r>
              <a:rPr lang="it-IT" sz="3500" dirty="0"/>
              <a:t> by a </a:t>
            </a:r>
            <a:r>
              <a:rPr lang="it-IT" sz="3500" dirty="0" err="1"/>
              <a:t>legal</a:t>
            </a:r>
            <a:r>
              <a:rPr lang="it-IT" sz="3500" dirty="0"/>
              <a:t> </a:t>
            </a:r>
            <a:r>
              <a:rPr lang="it-IT" sz="3500" dirty="0" err="1"/>
              <a:t>framework</a:t>
            </a:r>
            <a:r>
              <a:rPr lang="it-IT" sz="3500" dirty="0"/>
              <a:t> </a:t>
            </a:r>
            <a:r>
              <a:rPr lang="it-IT" sz="3500" dirty="0" err="1"/>
              <a:t>restricting</a:t>
            </a:r>
            <a:r>
              <a:rPr lang="it-IT" sz="3500" dirty="0"/>
              <a:t> data </a:t>
            </a:r>
            <a:r>
              <a:rPr lang="it-IT" sz="3500" dirty="0" err="1"/>
              <a:t>collection</a:t>
            </a:r>
            <a:r>
              <a:rPr lang="it-IT" sz="3500" dirty="0"/>
              <a:t> by front-end </a:t>
            </a:r>
            <a:r>
              <a:rPr lang="it-IT" sz="3500" dirty="0" err="1"/>
              <a:t>applications</a:t>
            </a:r>
            <a:r>
              <a:rPr lang="it-IT" sz="3500" dirty="0"/>
              <a:t>.</a:t>
            </a:r>
          </a:p>
          <a:p>
            <a:pPr marL="0" indent="0">
              <a:buNone/>
            </a:pPr>
            <a:r>
              <a:rPr lang="it-IT" sz="3500" dirty="0"/>
              <a:t>Data </a:t>
            </a:r>
            <a:r>
              <a:rPr lang="it-IT" sz="3500" dirty="0" err="1"/>
              <a:t>loss</a:t>
            </a:r>
            <a:r>
              <a:rPr lang="it-IT" sz="3500" dirty="0"/>
              <a:t> </a:t>
            </a:r>
            <a:r>
              <a:rPr lang="it-IT" sz="3500" dirty="0" err="1"/>
              <a:t>is</a:t>
            </a:r>
            <a:r>
              <a:rPr lang="it-IT" sz="3500" dirty="0"/>
              <a:t> an </a:t>
            </a:r>
            <a:r>
              <a:rPr lang="it-IT" sz="3500" dirty="0" err="1"/>
              <a:t>issue</a:t>
            </a:r>
            <a:r>
              <a:rPr lang="it-IT" sz="3500" dirty="0"/>
              <a:t>.</a:t>
            </a:r>
          </a:p>
          <a:p>
            <a:pPr marL="0" indent="0">
              <a:buNone/>
            </a:pPr>
            <a:r>
              <a:rPr lang="it-IT" sz="3500" dirty="0" err="1"/>
              <a:t>Not</a:t>
            </a:r>
            <a:r>
              <a:rPr lang="it-IT" sz="3500" dirty="0"/>
              <a:t> </a:t>
            </a:r>
            <a:r>
              <a:rPr lang="it-IT" sz="3500" dirty="0" err="1"/>
              <a:t>all</a:t>
            </a:r>
            <a:r>
              <a:rPr lang="it-IT" sz="3500" dirty="0"/>
              <a:t> privacy-</a:t>
            </a:r>
            <a:r>
              <a:rPr lang="it-IT" sz="3500" dirty="0" err="1"/>
              <a:t>enhancing</a:t>
            </a:r>
            <a:r>
              <a:rPr lang="it-IT" sz="3500" dirty="0"/>
              <a:t> </a:t>
            </a:r>
            <a:r>
              <a:rPr lang="it-IT" sz="3500" dirty="0" err="1"/>
              <a:t>technologies</a:t>
            </a:r>
            <a:r>
              <a:rPr lang="it-IT" sz="3500" dirty="0"/>
              <a:t> are mature. Some so-</a:t>
            </a:r>
            <a:r>
              <a:rPr lang="it-IT" sz="3500" dirty="0" err="1"/>
              <a:t>called</a:t>
            </a:r>
            <a:r>
              <a:rPr lang="it-IT" sz="3500" dirty="0"/>
              <a:t> zero-</a:t>
            </a:r>
            <a:r>
              <a:rPr lang="it-IT" sz="3500" dirty="0" err="1"/>
              <a:t>knowledge</a:t>
            </a:r>
            <a:r>
              <a:rPr lang="it-IT" sz="3500" dirty="0"/>
              <a:t> </a:t>
            </a:r>
            <a:r>
              <a:rPr lang="it-IT" sz="3500" dirty="0" err="1"/>
              <a:t>proofs</a:t>
            </a:r>
            <a:r>
              <a:rPr lang="it-IT" sz="3500" dirty="0"/>
              <a:t> </a:t>
            </a:r>
            <a:r>
              <a:rPr lang="it-IT" sz="3500" dirty="0" err="1"/>
              <a:t>have</a:t>
            </a:r>
            <a:r>
              <a:rPr lang="it-IT" sz="3500" dirty="0"/>
              <a:t> </a:t>
            </a:r>
            <a:r>
              <a:rPr lang="it-IT" sz="3500" dirty="0" err="1"/>
              <a:t>already</a:t>
            </a:r>
            <a:r>
              <a:rPr lang="it-IT" sz="3500" dirty="0"/>
              <a:t> </a:t>
            </a:r>
            <a:r>
              <a:rPr lang="it-IT" sz="3500" dirty="0" err="1"/>
              <a:t>been</a:t>
            </a:r>
            <a:r>
              <a:rPr lang="it-IT" sz="3500" dirty="0"/>
              <a:t> </a:t>
            </a:r>
            <a:r>
              <a:rPr lang="it-IT" sz="3500" dirty="0" err="1"/>
              <a:t>shown</a:t>
            </a:r>
            <a:r>
              <a:rPr lang="it-IT" sz="3500" dirty="0"/>
              <a:t> to be </a:t>
            </a:r>
            <a:r>
              <a:rPr lang="it-IT" sz="3500" dirty="0" err="1"/>
              <a:t>vulnerable</a:t>
            </a:r>
            <a:r>
              <a:rPr lang="it-IT" sz="3500" dirty="0"/>
              <a:t>. The </a:t>
            </a:r>
            <a:r>
              <a:rPr lang="it-IT" sz="3500" dirty="0" err="1"/>
              <a:t>only</a:t>
            </a:r>
            <a:r>
              <a:rPr lang="it-IT" sz="3500" dirty="0"/>
              <a:t> </a:t>
            </a:r>
            <a:r>
              <a:rPr lang="it-IT" sz="3500" dirty="0" err="1"/>
              <a:t>sure-fire</a:t>
            </a:r>
            <a:r>
              <a:rPr lang="it-IT" sz="3500" dirty="0"/>
              <a:t> way to </a:t>
            </a:r>
            <a:r>
              <a:rPr lang="it-IT" sz="3500" dirty="0" err="1"/>
              <a:t>avoid</a:t>
            </a:r>
            <a:r>
              <a:rPr lang="it-IT" sz="3500" dirty="0"/>
              <a:t> </a:t>
            </a:r>
            <a:r>
              <a:rPr lang="it-IT" sz="3500" dirty="0" err="1"/>
              <a:t>losing</a:t>
            </a:r>
            <a:r>
              <a:rPr lang="it-IT" sz="3500" dirty="0"/>
              <a:t> </a:t>
            </a:r>
            <a:r>
              <a:rPr lang="it-IT" sz="3500" dirty="0" err="1"/>
              <a:t>much</a:t>
            </a:r>
            <a:r>
              <a:rPr lang="it-IT" sz="3500" dirty="0"/>
              <a:t> data </a:t>
            </a:r>
            <a:r>
              <a:rPr lang="it-IT" sz="3500" dirty="0" err="1"/>
              <a:t>is</a:t>
            </a:r>
            <a:r>
              <a:rPr lang="it-IT" sz="3500" dirty="0"/>
              <a:t> </a:t>
            </a:r>
            <a:r>
              <a:rPr lang="it-IT" sz="3500" dirty="0" err="1"/>
              <a:t>not</a:t>
            </a:r>
            <a:r>
              <a:rPr lang="it-IT" sz="3500" dirty="0"/>
              <a:t> to </a:t>
            </a:r>
            <a:r>
              <a:rPr lang="it-IT" sz="3500" dirty="0" err="1"/>
              <a:t>store</a:t>
            </a:r>
            <a:r>
              <a:rPr lang="it-IT" sz="3500" dirty="0"/>
              <a:t> </a:t>
            </a:r>
            <a:r>
              <a:rPr lang="it-IT" sz="3500" dirty="0" err="1"/>
              <a:t>it</a:t>
            </a:r>
            <a:r>
              <a:rPr lang="it-IT" sz="3500" dirty="0"/>
              <a:t> or to </a:t>
            </a:r>
            <a:r>
              <a:rPr lang="it-IT" sz="3500" dirty="0" err="1"/>
              <a:t>irrevocably</a:t>
            </a:r>
            <a:r>
              <a:rPr lang="it-IT" sz="3500" dirty="0"/>
              <a:t> delete </a:t>
            </a:r>
            <a:r>
              <a:rPr lang="it-IT" sz="3500" dirty="0" err="1"/>
              <a:t>old</a:t>
            </a:r>
            <a:r>
              <a:rPr lang="it-IT" sz="3500" dirty="0"/>
              <a:t> </a:t>
            </a:r>
            <a:r>
              <a:rPr lang="it-IT" sz="3500" dirty="0" err="1"/>
              <a:t>transactions</a:t>
            </a:r>
            <a:r>
              <a:rPr lang="it-IT" sz="3500" dirty="0"/>
              <a:t> </a:t>
            </a:r>
            <a:r>
              <a:rPr lang="it-IT" sz="3500" dirty="0" err="1"/>
              <a:t>as</a:t>
            </a:r>
            <a:r>
              <a:rPr lang="it-IT" sz="3500" dirty="0"/>
              <a:t> </a:t>
            </a:r>
            <a:r>
              <a:rPr lang="it-IT" sz="3500" dirty="0" err="1"/>
              <a:t>soon</a:t>
            </a:r>
            <a:r>
              <a:rPr lang="it-IT" sz="3500" dirty="0"/>
              <a:t> </a:t>
            </a:r>
            <a:r>
              <a:rPr lang="it-IT" sz="3500" dirty="0" err="1"/>
              <a:t>as</a:t>
            </a:r>
            <a:r>
              <a:rPr lang="it-IT" sz="3500" dirty="0"/>
              <a:t> </a:t>
            </a:r>
            <a:r>
              <a:rPr lang="it-IT" sz="3500" dirty="0" err="1"/>
              <a:t>possible</a:t>
            </a:r>
            <a:r>
              <a:rPr lang="it-IT" sz="3500" dirty="0"/>
              <a:t>. </a:t>
            </a:r>
            <a:r>
              <a:rPr lang="it-IT" sz="3500" dirty="0" err="1"/>
              <a:t>This</a:t>
            </a:r>
            <a:r>
              <a:rPr lang="it-IT" sz="3500" dirty="0"/>
              <a:t> </a:t>
            </a:r>
            <a:r>
              <a:rPr lang="it-IT" sz="3500" dirty="0" err="1"/>
              <a:t>principle</a:t>
            </a:r>
            <a:r>
              <a:rPr lang="it-IT" sz="3500" dirty="0"/>
              <a:t> of data </a:t>
            </a:r>
            <a:r>
              <a:rPr lang="it-IT" sz="3500" dirty="0" err="1"/>
              <a:t>minimisation</a:t>
            </a:r>
            <a:r>
              <a:rPr lang="it-IT" sz="3500" dirty="0"/>
              <a:t> </a:t>
            </a:r>
            <a:r>
              <a:rPr lang="it-IT" sz="3500" dirty="0" err="1"/>
              <a:t>is</a:t>
            </a:r>
            <a:r>
              <a:rPr lang="it-IT" sz="3500" dirty="0"/>
              <a:t> </a:t>
            </a:r>
            <a:r>
              <a:rPr lang="it-IT" sz="3500" dirty="0" err="1"/>
              <a:t>embodied</a:t>
            </a:r>
            <a:r>
              <a:rPr lang="it-IT" sz="3500" dirty="0"/>
              <a:t> in </a:t>
            </a:r>
            <a:r>
              <a:rPr lang="it-IT" sz="3500" dirty="0" err="1"/>
              <a:t>many</a:t>
            </a:r>
            <a:r>
              <a:rPr lang="it-IT" sz="3500" dirty="0"/>
              <a:t> data </a:t>
            </a:r>
            <a:r>
              <a:rPr lang="it-IT" sz="3500" dirty="0" err="1"/>
              <a:t>protection</a:t>
            </a:r>
            <a:r>
              <a:rPr lang="it-IT" sz="3500" dirty="0"/>
              <a:t> </a:t>
            </a:r>
            <a:r>
              <a:rPr lang="it-IT" sz="3500" dirty="0" err="1"/>
              <a:t>laws</a:t>
            </a:r>
            <a:r>
              <a:rPr lang="it-IT" sz="3500" dirty="0"/>
              <a:t>. </a:t>
            </a:r>
            <a:r>
              <a:rPr lang="it-IT" sz="3500" dirty="0" err="1"/>
              <a:t>Where</a:t>
            </a:r>
            <a:r>
              <a:rPr lang="it-IT" sz="3500" dirty="0"/>
              <a:t> </a:t>
            </a:r>
            <a:r>
              <a:rPr lang="it-IT" sz="3500" dirty="0" err="1"/>
              <a:t>this</a:t>
            </a:r>
            <a:r>
              <a:rPr lang="it-IT" sz="3500" dirty="0"/>
              <a:t> </a:t>
            </a:r>
            <a:r>
              <a:rPr lang="it-IT" sz="3500" dirty="0" err="1"/>
              <a:t>is</a:t>
            </a:r>
            <a:r>
              <a:rPr lang="it-IT" sz="3500" dirty="0"/>
              <a:t> </a:t>
            </a:r>
            <a:r>
              <a:rPr lang="it-IT" sz="3500" dirty="0" err="1"/>
              <a:t>not</a:t>
            </a:r>
            <a:r>
              <a:rPr lang="it-IT" sz="3500" dirty="0"/>
              <a:t> an option, </a:t>
            </a:r>
            <a:r>
              <a:rPr lang="it-IT" sz="3500" dirty="0" err="1"/>
              <a:t>aggregation</a:t>
            </a:r>
            <a:r>
              <a:rPr lang="it-IT" sz="3500" dirty="0"/>
              <a:t> and </a:t>
            </a:r>
            <a:r>
              <a:rPr lang="it-IT" sz="3500" dirty="0" err="1"/>
              <a:t>anonymisation</a:t>
            </a:r>
            <a:r>
              <a:rPr lang="it-IT" sz="3500" dirty="0"/>
              <a:t> must be </a:t>
            </a:r>
            <a:r>
              <a:rPr lang="it-IT" sz="3500" dirty="0" err="1"/>
              <a:t>relied</a:t>
            </a:r>
            <a:r>
              <a:rPr lang="it-IT" sz="3500" dirty="0"/>
              <a:t> on. A last </a:t>
            </a:r>
            <a:r>
              <a:rPr lang="it-IT" sz="3500" dirty="0" err="1"/>
              <a:t>resort</a:t>
            </a:r>
            <a:r>
              <a:rPr lang="it-IT" sz="3500" dirty="0"/>
              <a:t> </a:t>
            </a:r>
            <a:r>
              <a:rPr lang="it-IT" sz="3500" dirty="0" err="1"/>
              <a:t>is</a:t>
            </a:r>
            <a:r>
              <a:rPr lang="it-IT" sz="3500" dirty="0"/>
              <a:t> </a:t>
            </a:r>
            <a:r>
              <a:rPr lang="it-IT" sz="3500" dirty="0" err="1"/>
              <a:t>storage</a:t>
            </a:r>
            <a:r>
              <a:rPr lang="it-IT" sz="3500" dirty="0"/>
              <a:t> in </a:t>
            </a:r>
            <a:r>
              <a:rPr lang="it-IT" sz="3500" dirty="0" err="1"/>
              <a:t>physically</a:t>
            </a:r>
            <a:r>
              <a:rPr lang="it-IT" sz="3500" dirty="0"/>
              <a:t> </a:t>
            </a:r>
            <a:r>
              <a:rPr lang="it-IT" sz="3500" dirty="0" err="1"/>
              <a:t>separated</a:t>
            </a:r>
            <a:r>
              <a:rPr lang="it-IT" sz="3500" dirty="0"/>
              <a:t> (and offline) </a:t>
            </a:r>
            <a:r>
              <a:rPr lang="it-IT" sz="3500" dirty="0" err="1"/>
              <a:t>places</a:t>
            </a:r>
            <a:r>
              <a:rPr lang="it-IT" sz="3500" dirty="0"/>
              <a:t> </a:t>
            </a:r>
            <a:r>
              <a:rPr lang="it-IT" sz="3500" dirty="0" err="1"/>
              <a:t>guarded</a:t>
            </a:r>
            <a:r>
              <a:rPr lang="it-IT" sz="3500" dirty="0"/>
              <a:t> by </a:t>
            </a:r>
            <a:r>
              <a:rPr lang="it-IT" sz="3500" dirty="0" err="1"/>
              <a:t>legal</a:t>
            </a:r>
            <a:r>
              <a:rPr lang="it-IT" sz="3500" dirty="0"/>
              <a:t> </a:t>
            </a:r>
            <a:r>
              <a:rPr lang="it-IT" sz="3500" dirty="0" err="1"/>
              <a:t>access</a:t>
            </a:r>
            <a:r>
              <a:rPr lang="it-IT" sz="3500" dirty="0"/>
              <a:t> </a:t>
            </a:r>
            <a:r>
              <a:rPr lang="it-IT" sz="3500" dirty="0" err="1"/>
              <a:t>procedures</a:t>
            </a:r>
            <a:r>
              <a:rPr lang="it-IT" sz="3500" dirty="0"/>
              <a:t>. </a:t>
            </a:r>
          </a:p>
          <a:p>
            <a:endParaRPr lang="it-IT" dirty="0"/>
          </a:p>
        </p:txBody>
      </p:sp>
    </p:spTree>
    <p:extLst>
      <p:ext uri="{BB962C8B-B14F-4D97-AF65-F5344CB8AC3E}">
        <p14:creationId xmlns:p14="http://schemas.microsoft.com/office/powerpoint/2010/main" val="3391431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440E07-BE3E-9A46-B507-320DABBFE329}"/>
              </a:ext>
            </a:extLst>
          </p:cNvPr>
          <p:cNvSpPr>
            <a:spLocks noGrp="1"/>
          </p:cNvSpPr>
          <p:nvPr>
            <p:ph idx="1"/>
          </p:nvPr>
        </p:nvSpPr>
        <p:spPr>
          <a:xfrm>
            <a:off x="439079" y="766259"/>
            <a:ext cx="7886700" cy="5444970"/>
          </a:xfrm>
        </p:spPr>
        <p:txBody>
          <a:bodyPr>
            <a:normAutofit fontScale="70000" lnSpcReduction="20000"/>
          </a:bodyPr>
          <a:lstStyle/>
          <a:p>
            <a:pPr marL="0" indent="0">
              <a:buNone/>
            </a:pPr>
            <a:r>
              <a:rPr lang="it-IT" dirty="0" err="1"/>
              <a:t>Means</a:t>
            </a:r>
            <a:r>
              <a:rPr lang="it-IT" dirty="0"/>
              <a:t> of </a:t>
            </a:r>
            <a:r>
              <a:rPr lang="it-IT" dirty="0" err="1"/>
              <a:t>payments</a:t>
            </a:r>
            <a:r>
              <a:rPr lang="it-IT" dirty="0"/>
              <a:t> in </a:t>
            </a:r>
            <a:r>
              <a:rPr lang="it-IT" dirty="0" err="1"/>
              <a:t>current</a:t>
            </a:r>
            <a:r>
              <a:rPr lang="it-IT" dirty="0"/>
              <a:t> use </a:t>
            </a:r>
            <a:r>
              <a:rPr lang="it-IT" dirty="0" err="1"/>
              <a:t>already</a:t>
            </a:r>
            <a:r>
              <a:rPr lang="it-IT" dirty="0"/>
              <a:t> </a:t>
            </a:r>
            <a:r>
              <a:rPr lang="it-IT" dirty="0" err="1"/>
              <a:t>provide</a:t>
            </a:r>
            <a:r>
              <a:rPr lang="it-IT" dirty="0"/>
              <a:t> </a:t>
            </a:r>
            <a:r>
              <a:rPr lang="it-IT" dirty="0" err="1"/>
              <a:t>varying</a:t>
            </a:r>
            <a:r>
              <a:rPr lang="it-IT" dirty="0"/>
              <a:t> </a:t>
            </a:r>
            <a:r>
              <a:rPr lang="it-IT" dirty="0" err="1"/>
              <a:t>degrees</a:t>
            </a:r>
            <a:r>
              <a:rPr lang="it-IT" dirty="0"/>
              <a:t> of privacy, </a:t>
            </a:r>
            <a:r>
              <a:rPr lang="it-IT" dirty="0" err="1"/>
              <a:t>ranging</a:t>
            </a:r>
            <a:r>
              <a:rPr lang="it-IT" dirty="0"/>
              <a:t> from </a:t>
            </a:r>
            <a:r>
              <a:rPr lang="it-IT" dirty="0" err="1"/>
              <a:t>anonymous</a:t>
            </a:r>
            <a:r>
              <a:rPr lang="it-IT" dirty="0"/>
              <a:t> cash </a:t>
            </a:r>
            <a:r>
              <a:rPr lang="it-IT" dirty="0" err="1"/>
              <a:t>transactions</a:t>
            </a:r>
            <a:r>
              <a:rPr lang="it-IT" dirty="0"/>
              <a:t> to </a:t>
            </a:r>
            <a:r>
              <a:rPr lang="it-IT" dirty="0" err="1"/>
              <a:t>transactions</a:t>
            </a:r>
            <a:r>
              <a:rPr lang="it-IT" dirty="0"/>
              <a:t> </a:t>
            </a:r>
            <a:r>
              <a:rPr lang="it-IT" dirty="0" err="1"/>
              <a:t>requiring</a:t>
            </a:r>
            <a:r>
              <a:rPr lang="it-IT" dirty="0"/>
              <a:t> </a:t>
            </a:r>
            <a:r>
              <a:rPr lang="it-IT" dirty="0" err="1"/>
              <a:t>documentary</a:t>
            </a:r>
            <a:r>
              <a:rPr lang="it-IT" dirty="0"/>
              <a:t> </a:t>
            </a:r>
            <a:r>
              <a:rPr lang="it-IT" dirty="0" err="1"/>
              <a:t>verification</a:t>
            </a:r>
            <a:r>
              <a:rPr lang="it-IT" dirty="0"/>
              <a:t> or </a:t>
            </a:r>
            <a:r>
              <a:rPr lang="it-IT" dirty="0" err="1"/>
              <a:t>monitoring</a:t>
            </a:r>
            <a:r>
              <a:rPr lang="it-IT" dirty="0"/>
              <a:t> via </a:t>
            </a:r>
            <a:r>
              <a:rPr lang="it-IT" dirty="0" err="1"/>
              <a:t>bank</a:t>
            </a:r>
            <a:r>
              <a:rPr lang="it-IT" dirty="0"/>
              <a:t> accounts.</a:t>
            </a:r>
          </a:p>
          <a:p>
            <a:pPr marL="0" indent="0">
              <a:buNone/>
            </a:pPr>
            <a:r>
              <a:rPr lang="it-IT" dirty="0" err="1"/>
              <a:t>If</a:t>
            </a:r>
            <a:r>
              <a:rPr lang="it-IT" dirty="0"/>
              <a:t> the </a:t>
            </a:r>
            <a:r>
              <a:rPr lang="it-IT" dirty="0" err="1"/>
              <a:t>legal</a:t>
            </a:r>
            <a:r>
              <a:rPr lang="it-IT" dirty="0"/>
              <a:t> </a:t>
            </a:r>
            <a:r>
              <a:rPr lang="it-IT" dirty="0" err="1"/>
              <a:t>identity</a:t>
            </a:r>
            <a:r>
              <a:rPr lang="it-IT" dirty="0"/>
              <a:t> of CBDC </a:t>
            </a:r>
            <a:r>
              <a:rPr lang="it-IT" dirty="0" err="1"/>
              <a:t>users</a:t>
            </a:r>
            <a:r>
              <a:rPr lang="it-IT" dirty="0"/>
              <a:t> </a:t>
            </a:r>
            <a:r>
              <a:rPr lang="it-IT" dirty="0" err="1"/>
              <a:t>were</a:t>
            </a:r>
            <a:r>
              <a:rPr lang="it-IT" dirty="0"/>
              <a:t> </a:t>
            </a:r>
            <a:r>
              <a:rPr lang="it-IT" dirty="0" err="1"/>
              <a:t>not</a:t>
            </a:r>
            <a:r>
              <a:rPr lang="it-IT" dirty="0"/>
              <a:t> </a:t>
            </a:r>
            <a:r>
              <a:rPr lang="it-IT" dirty="0" err="1"/>
              <a:t>verified</a:t>
            </a:r>
            <a:r>
              <a:rPr lang="it-IT" dirty="0"/>
              <a:t> </a:t>
            </a:r>
            <a:r>
              <a:rPr lang="it-IT" dirty="0" err="1"/>
              <a:t>when</a:t>
            </a:r>
            <a:r>
              <a:rPr lang="it-IT" dirty="0"/>
              <a:t> </a:t>
            </a:r>
            <a:r>
              <a:rPr lang="it-IT" dirty="0" err="1"/>
              <a:t>they</a:t>
            </a:r>
            <a:r>
              <a:rPr lang="it-IT" dirty="0"/>
              <a:t> </a:t>
            </a:r>
            <a:r>
              <a:rPr lang="it-IT" dirty="0" err="1"/>
              <a:t>access</a:t>
            </a:r>
            <a:r>
              <a:rPr lang="it-IT" dirty="0"/>
              <a:t> </a:t>
            </a:r>
            <a:r>
              <a:rPr lang="it-IT" dirty="0" err="1"/>
              <a:t>services</a:t>
            </a:r>
            <a:r>
              <a:rPr lang="it-IT" dirty="0"/>
              <a:t>, </a:t>
            </a:r>
            <a:r>
              <a:rPr lang="it-IT" dirty="0" err="1"/>
              <a:t>any</a:t>
            </a:r>
            <a:r>
              <a:rPr lang="it-IT" dirty="0"/>
              <a:t> </a:t>
            </a:r>
            <a:r>
              <a:rPr lang="it-IT" dirty="0" err="1"/>
              <a:t>ensuing</a:t>
            </a:r>
            <a:r>
              <a:rPr lang="it-IT" dirty="0"/>
              <a:t> </a:t>
            </a:r>
            <a:r>
              <a:rPr lang="it-IT" dirty="0" err="1"/>
              <a:t>transaction</a:t>
            </a:r>
            <a:r>
              <a:rPr lang="it-IT" dirty="0"/>
              <a:t> </a:t>
            </a:r>
            <a:r>
              <a:rPr lang="it-IT" dirty="0" err="1"/>
              <a:t>would</a:t>
            </a:r>
            <a:r>
              <a:rPr lang="it-IT" dirty="0"/>
              <a:t> be </a:t>
            </a:r>
            <a:r>
              <a:rPr lang="it-IT" dirty="0" err="1"/>
              <a:t>essentially</a:t>
            </a:r>
            <a:r>
              <a:rPr lang="it-IT" dirty="0"/>
              <a:t> </a:t>
            </a:r>
            <a:r>
              <a:rPr lang="it-IT" dirty="0" err="1"/>
              <a:t>anonymous</a:t>
            </a:r>
            <a:r>
              <a:rPr lang="it-IT" dirty="0"/>
              <a:t>.</a:t>
            </a:r>
          </a:p>
          <a:p>
            <a:pPr marL="0" indent="0">
              <a:buNone/>
            </a:pPr>
            <a:r>
              <a:rPr lang="it-IT" dirty="0" err="1"/>
              <a:t>Anonymity</a:t>
            </a:r>
            <a:r>
              <a:rPr lang="it-IT" dirty="0"/>
              <a:t> </a:t>
            </a:r>
            <a:r>
              <a:rPr lang="it-IT" dirty="0" err="1"/>
              <a:t>may</a:t>
            </a:r>
            <a:r>
              <a:rPr lang="it-IT" dirty="0"/>
              <a:t> </a:t>
            </a:r>
            <a:r>
              <a:rPr lang="it-IT" dirty="0" err="1"/>
              <a:t>have</a:t>
            </a:r>
            <a:r>
              <a:rPr lang="it-IT" dirty="0"/>
              <a:t> to be </a:t>
            </a:r>
            <a:r>
              <a:rPr lang="it-IT" dirty="0" err="1"/>
              <a:t>ruled</a:t>
            </a:r>
            <a:r>
              <a:rPr lang="it-IT" dirty="0"/>
              <a:t> out, </a:t>
            </a:r>
            <a:r>
              <a:rPr lang="it-IT" dirty="0" err="1"/>
              <a:t>not</a:t>
            </a:r>
            <a:r>
              <a:rPr lang="it-IT" dirty="0"/>
              <a:t> </a:t>
            </a:r>
            <a:r>
              <a:rPr lang="it-IT" dirty="0" err="1"/>
              <a:t>only</a:t>
            </a:r>
            <a:r>
              <a:rPr lang="it-IT" dirty="0"/>
              <a:t> </a:t>
            </a:r>
            <a:r>
              <a:rPr lang="it-IT" dirty="0" err="1"/>
              <a:t>because</a:t>
            </a:r>
            <a:r>
              <a:rPr lang="it-IT" dirty="0"/>
              <a:t> of </a:t>
            </a:r>
            <a:r>
              <a:rPr lang="it-IT" dirty="0" err="1"/>
              <a:t>legal</a:t>
            </a:r>
            <a:r>
              <a:rPr lang="it-IT" dirty="0"/>
              <a:t> </a:t>
            </a:r>
            <a:r>
              <a:rPr lang="it-IT" dirty="0" err="1"/>
              <a:t>obligations</a:t>
            </a:r>
            <a:r>
              <a:rPr lang="it-IT" dirty="0"/>
              <a:t> </a:t>
            </a:r>
            <a:r>
              <a:rPr lang="it-IT" dirty="0" err="1"/>
              <a:t>related</a:t>
            </a:r>
            <a:r>
              <a:rPr lang="it-IT" dirty="0"/>
              <a:t> to </a:t>
            </a:r>
            <a:r>
              <a:rPr lang="it-IT" dirty="0" err="1"/>
              <a:t>money</a:t>
            </a:r>
            <a:r>
              <a:rPr lang="it-IT" dirty="0"/>
              <a:t> </a:t>
            </a:r>
            <a:r>
              <a:rPr lang="it-IT" dirty="0" err="1"/>
              <a:t>laundering</a:t>
            </a:r>
            <a:r>
              <a:rPr lang="it-IT" dirty="0"/>
              <a:t> and </a:t>
            </a:r>
            <a:r>
              <a:rPr lang="it-IT" dirty="0" err="1"/>
              <a:t>terrorist</a:t>
            </a:r>
            <a:r>
              <a:rPr lang="it-IT" dirty="0"/>
              <a:t> </a:t>
            </a:r>
            <a:r>
              <a:rPr lang="it-IT" dirty="0" err="1"/>
              <a:t>financing</a:t>
            </a:r>
            <a:r>
              <a:rPr lang="it-IT" dirty="0"/>
              <a:t>, </a:t>
            </a:r>
            <a:r>
              <a:rPr lang="it-IT" dirty="0" err="1"/>
              <a:t>but</a:t>
            </a:r>
            <a:r>
              <a:rPr lang="it-IT" dirty="0"/>
              <a:t> </a:t>
            </a:r>
            <a:r>
              <a:rPr lang="it-IT" dirty="0" err="1"/>
              <a:t>also</a:t>
            </a:r>
            <a:r>
              <a:rPr lang="it-IT" dirty="0"/>
              <a:t> in </a:t>
            </a:r>
            <a:r>
              <a:rPr lang="it-IT" dirty="0" err="1"/>
              <a:t>order</a:t>
            </a:r>
            <a:r>
              <a:rPr lang="it-IT" dirty="0"/>
              <a:t> to </a:t>
            </a:r>
            <a:r>
              <a:rPr lang="it-IT" dirty="0" err="1"/>
              <a:t>limit</a:t>
            </a:r>
            <a:r>
              <a:rPr lang="it-IT" dirty="0"/>
              <a:t> the scope of </a:t>
            </a:r>
            <a:r>
              <a:rPr lang="it-IT" dirty="0" err="1"/>
              <a:t>users</a:t>
            </a:r>
            <a:r>
              <a:rPr lang="it-IT" dirty="0"/>
              <a:t> of the CBDC </a:t>
            </a:r>
            <a:r>
              <a:rPr lang="it-IT" dirty="0" err="1"/>
              <a:t>when</a:t>
            </a:r>
            <a:r>
              <a:rPr lang="it-IT" dirty="0"/>
              <a:t> </a:t>
            </a:r>
            <a:r>
              <a:rPr lang="it-IT" dirty="0" err="1"/>
              <a:t>necessary</a:t>
            </a:r>
            <a:r>
              <a:rPr lang="it-IT" dirty="0"/>
              <a:t> (e.g. to </a:t>
            </a:r>
            <a:r>
              <a:rPr lang="it-IT" dirty="0" err="1"/>
              <a:t>avoid</a:t>
            </a:r>
            <a:r>
              <a:rPr lang="it-IT" dirty="0"/>
              <a:t> </a:t>
            </a:r>
            <a:r>
              <a:rPr lang="it-IT" dirty="0" err="1"/>
              <a:t>excessive</a:t>
            </a:r>
            <a:r>
              <a:rPr lang="it-IT" dirty="0"/>
              <a:t> use of CBDC </a:t>
            </a:r>
            <a:r>
              <a:rPr lang="it-IT" dirty="0" err="1"/>
              <a:t>as</a:t>
            </a:r>
            <a:r>
              <a:rPr lang="it-IT" dirty="0"/>
              <a:t> a </a:t>
            </a:r>
            <a:r>
              <a:rPr lang="it-IT" dirty="0" err="1"/>
              <a:t>form</a:t>
            </a:r>
            <a:r>
              <a:rPr lang="it-IT" dirty="0"/>
              <a:t> of </a:t>
            </a:r>
            <a:r>
              <a:rPr lang="it-IT" dirty="0" err="1"/>
              <a:t>investment</a:t>
            </a:r>
            <a:r>
              <a:rPr lang="it-IT" dirty="0"/>
              <a:t>).</a:t>
            </a:r>
          </a:p>
          <a:p>
            <a:pPr marL="0" indent="0">
              <a:buNone/>
            </a:pPr>
            <a:r>
              <a:rPr lang="it-IT" dirty="0" err="1"/>
              <a:t>If</a:t>
            </a:r>
            <a:r>
              <a:rPr lang="it-IT" dirty="0"/>
              <a:t> </a:t>
            </a:r>
            <a:r>
              <a:rPr lang="it-IT" dirty="0" err="1"/>
              <a:t>users</a:t>
            </a:r>
            <a:r>
              <a:rPr lang="it-IT" dirty="0"/>
              <a:t> are </a:t>
            </a:r>
            <a:r>
              <a:rPr lang="it-IT" dirty="0" err="1"/>
              <a:t>identified</a:t>
            </a:r>
            <a:r>
              <a:rPr lang="it-IT" dirty="0"/>
              <a:t> </a:t>
            </a:r>
            <a:r>
              <a:rPr lang="it-IT" dirty="0" err="1"/>
              <a:t>when</a:t>
            </a:r>
            <a:r>
              <a:rPr lang="it-IT" dirty="0"/>
              <a:t> </a:t>
            </a:r>
            <a:r>
              <a:rPr lang="it-IT" dirty="0" err="1"/>
              <a:t>they</a:t>
            </a:r>
            <a:r>
              <a:rPr lang="it-IT" dirty="0"/>
              <a:t> first </a:t>
            </a:r>
            <a:r>
              <a:rPr lang="it-IT" dirty="0" err="1"/>
              <a:t>access</a:t>
            </a:r>
            <a:r>
              <a:rPr lang="it-IT" dirty="0"/>
              <a:t> </a:t>
            </a:r>
            <a:r>
              <a:rPr lang="it-IT" dirty="0" err="1"/>
              <a:t>digital</a:t>
            </a:r>
            <a:r>
              <a:rPr lang="it-IT" dirty="0"/>
              <a:t> euro </a:t>
            </a:r>
            <a:r>
              <a:rPr lang="it-IT" dirty="0" err="1"/>
              <a:t>services</a:t>
            </a:r>
            <a:r>
              <a:rPr lang="it-IT" dirty="0"/>
              <a:t>, </a:t>
            </a:r>
            <a:r>
              <a:rPr lang="it-IT" dirty="0" err="1"/>
              <a:t>different</a:t>
            </a:r>
            <a:r>
              <a:rPr lang="it-IT" dirty="0"/>
              <a:t> </a:t>
            </a:r>
            <a:r>
              <a:rPr lang="it-IT" dirty="0" err="1"/>
              <a:t>degrees</a:t>
            </a:r>
            <a:r>
              <a:rPr lang="it-IT" dirty="0"/>
              <a:t> of privacy can </a:t>
            </a:r>
            <a:r>
              <a:rPr lang="it-IT" dirty="0" err="1"/>
              <a:t>still</a:t>
            </a:r>
            <a:r>
              <a:rPr lang="it-IT" dirty="0"/>
              <a:t> be </a:t>
            </a:r>
            <a:r>
              <a:rPr lang="it-IT" dirty="0" err="1"/>
              <a:t>granted</a:t>
            </a:r>
            <a:r>
              <a:rPr lang="it-IT" dirty="0"/>
              <a:t> by </a:t>
            </a:r>
            <a:r>
              <a:rPr lang="it-IT" dirty="0" err="1"/>
              <a:t>both</a:t>
            </a:r>
            <a:r>
              <a:rPr lang="it-IT" dirty="0"/>
              <a:t> the </a:t>
            </a:r>
            <a:r>
              <a:rPr lang="it-IT" dirty="0" err="1"/>
              <a:t>issuer</a:t>
            </a:r>
            <a:r>
              <a:rPr lang="it-IT" dirty="0"/>
              <a:t> and the providers of </a:t>
            </a:r>
            <a:r>
              <a:rPr lang="it-IT" dirty="0" err="1"/>
              <a:t>intermediary</a:t>
            </a:r>
            <a:r>
              <a:rPr lang="it-IT" dirty="0"/>
              <a:t> </a:t>
            </a:r>
            <a:r>
              <a:rPr lang="it-IT" dirty="0" err="1"/>
              <a:t>services</a:t>
            </a:r>
            <a:r>
              <a:rPr lang="it-IT" dirty="0"/>
              <a:t>. Full privacy </a:t>
            </a:r>
            <a:r>
              <a:rPr lang="it-IT" dirty="0" err="1"/>
              <a:t>would</a:t>
            </a:r>
            <a:r>
              <a:rPr lang="it-IT" dirty="0"/>
              <a:t> be </a:t>
            </a:r>
            <a:r>
              <a:rPr lang="it-IT" dirty="0" err="1"/>
              <a:t>typical</a:t>
            </a:r>
            <a:r>
              <a:rPr lang="it-IT" dirty="0"/>
              <a:t> of offline </a:t>
            </a:r>
            <a:r>
              <a:rPr lang="it-IT" dirty="0" err="1"/>
              <a:t>digital</a:t>
            </a:r>
            <a:r>
              <a:rPr lang="it-IT" dirty="0"/>
              <a:t> euro </a:t>
            </a:r>
            <a:r>
              <a:rPr lang="it-IT" dirty="0" err="1"/>
              <a:t>payments</a:t>
            </a:r>
            <a:r>
              <a:rPr lang="it-IT" dirty="0"/>
              <a:t>. </a:t>
            </a:r>
          </a:p>
          <a:p>
            <a:pPr marL="0" indent="0">
              <a:buNone/>
            </a:pPr>
            <a:r>
              <a:rPr lang="it-IT" dirty="0"/>
              <a:t>The </a:t>
            </a:r>
            <a:r>
              <a:rPr lang="it-IT" dirty="0" err="1"/>
              <a:t>approach</a:t>
            </a:r>
            <a:r>
              <a:rPr lang="it-IT" dirty="0"/>
              <a:t> to privacy </a:t>
            </a:r>
            <a:r>
              <a:rPr lang="it-IT" dirty="0" err="1"/>
              <a:t>could</a:t>
            </a:r>
            <a:r>
              <a:rPr lang="it-IT" dirty="0"/>
              <a:t> be </a:t>
            </a:r>
            <a:r>
              <a:rPr lang="it-IT" dirty="0" err="1"/>
              <a:t>selective</a:t>
            </a:r>
            <a:r>
              <a:rPr lang="it-IT" dirty="0"/>
              <a:t>, i.e. the </a:t>
            </a:r>
            <a:r>
              <a:rPr lang="it-IT" dirty="0" err="1"/>
              <a:t>system</a:t>
            </a:r>
            <a:r>
              <a:rPr lang="it-IT" dirty="0"/>
              <a:t> operator </a:t>
            </a:r>
            <a:r>
              <a:rPr lang="it-IT" dirty="0" err="1"/>
              <a:t>could</a:t>
            </a:r>
            <a:r>
              <a:rPr lang="it-IT" dirty="0"/>
              <a:t> </a:t>
            </a:r>
            <a:r>
              <a:rPr lang="it-IT" dirty="0" err="1"/>
              <a:t>permit</a:t>
            </a:r>
            <a:r>
              <a:rPr lang="it-IT" dirty="0"/>
              <a:t> </a:t>
            </a:r>
            <a:r>
              <a:rPr lang="it-IT" dirty="0" err="1"/>
              <a:t>only</a:t>
            </a:r>
            <a:r>
              <a:rPr lang="it-IT" dirty="0"/>
              <a:t> </a:t>
            </a:r>
            <a:r>
              <a:rPr lang="it-IT" dirty="0" err="1"/>
              <a:t>certain</a:t>
            </a:r>
            <a:r>
              <a:rPr lang="it-IT" dirty="0"/>
              <a:t> </a:t>
            </a:r>
            <a:r>
              <a:rPr lang="it-IT" dirty="0" err="1"/>
              <a:t>types</a:t>
            </a:r>
            <a:r>
              <a:rPr lang="it-IT" dirty="0"/>
              <a:t> of </a:t>
            </a:r>
            <a:r>
              <a:rPr lang="it-IT" dirty="0" err="1"/>
              <a:t>transaction</a:t>
            </a:r>
            <a:r>
              <a:rPr lang="it-IT" dirty="0"/>
              <a:t> to be </a:t>
            </a:r>
            <a:r>
              <a:rPr lang="it-IT" dirty="0" err="1"/>
              <a:t>executed</a:t>
            </a:r>
            <a:r>
              <a:rPr lang="it-IT" dirty="0"/>
              <a:t> </a:t>
            </a:r>
            <a:r>
              <a:rPr lang="it-IT" dirty="0" err="1"/>
              <a:t>without</a:t>
            </a:r>
            <a:r>
              <a:rPr lang="it-IT" dirty="0"/>
              <a:t> </a:t>
            </a:r>
            <a:r>
              <a:rPr lang="it-IT" dirty="0" err="1"/>
              <a:t>registering</a:t>
            </a:r>
            <a:r>
              <a:rPr lang="it-IT" dirty="0"/>
              <a:t> the </a:t>
            </a:r>
            <a:r>
              <a:rPr lang="it-IT" dirty="0" err="1"/>
              <a:t>identity</a:t>
            </a:r>
            <a:r>
              <a:rPr lang="it-IT" dirty="0"/>
              <a:t> of </a:t>
            </a:r>
            <a:r>
              <a:rPr lang="it-IT" dirty="0" err="1"/>
              <a:t>payer</a:t>
            </a:r>
            <a:r>
              <a:rPr lang="it-IT" dirty="0"/>
              <a:t> and </a:t>
            </a:r>
            <a:r>
              <a:rPr lang="it-IT" dirty="0" err="1"/>
              <a:t>payee</a:t>
            </a:r>
            <a:r>
              <a:rPr lang="it-IT" dirty="0"/>
              <a:t>. Some </a:t>
            </a:r>
            <a:r>
              <a:rPr lang="it-IT" dirty="0" err="1"/>
              <a:t>types</a:t>
            </a:r>
            <a:r>
              <a:rPr lang="it-IT" dirty="0"/>
              <a:t> of </a:t>
            </a:r>
            <a:r>
              <a:rPr lang="it-IT" dirty="0" err="1"/>
              <a:t>transaction</a:t>
            </a:r>
            <a:r>
              <a:rPr lang="it-IT" dirty="0"/>
              <a:t>, for </a:t>
            </a:r>
            <a:r>
              <a:rPr lang="it-IT" dirty="0" err="1"/>
              <a:t>example</a:t>
            </a:r>
            <a:r>
              <a:rPr lang="it-IT" dirty="0"/>
              <a:t> large-</a:t>
            </a:r>
            <a:r>
              <a:rPr lang="it-IT" dirty="0" err="1"/>
              <a:t>value</a:t>
            </a:r>
            <a:r>
              <a:rPr lang="it-IT" dirty="0"/>
              <a:t> </a:t>
            </a:r>
            <a:r>
              <a:rPr lang="it-IT" dirty="0" err="1"/>
              <a:t>transactions</a:t>
            </a:r>
            <a:r>
              <a:rPr lang="it-IT" dirty="0"/>
              <a:t>, </a:t>
            </a:r>
            <a:r>
              <a:rPr lang="it-IT" dirty="0" err="1"/>
              <a:t>could</a:t>
            </a:r>
            <a:r>
              <a:rPr lang="it-IT" dirty="0"/>
              <a:t> be </a:t>
            </a:r>
            <a:r>
              <a:rPr lang="it-IT" dirty="0" err="1"/>
              <a:t>subject</a:t>
            </a:r>
            <a:r>
              <a:rPr lang="it-IT" dirty="0"/>
              <a:t> to </a:t>
            </a:r>
            <a:r>
              <a:rPr lang="it-IT" dirty="0" err="1"/>
              <a:t>identification</a:t>
            </a:r>
            <a:r>
              <a:rPr lang="it-IT" dirty="0"/>
              <a:t> of the </a:t>
            </a:r>
            <a:r>
              <a:rPr lang="it-IT" dirty="0" err="1"/>
              <a:t>users</a:t>
            </a:r>
            <a:r>
              <a:rPr lang="it-IT" dirty="0"/>
              <a:t> </a:t>
            </a:r>
            <a:r>
              <a:rPr lang="it-IT" dirty="0" err="1"/>
              <a:t>involved</a:t>
            </a:r>
            <a:r>
              <a:rPr lang="it-IT" dirty="0"/>
              <a:t> </a:t>
            </a:r>
            <a:r>
              <a:rPr lang="it-IT" dirty="0" err="1"/>
              <a:t>as</a:t>
            </a:r>
            <a:r>
              <a:rPr lang="it-IT" dirty="0"/>
              <a:t> </a:t>
            </a:r>
            <a:r>
              <a:rPr lang="it-IT" dirty="0" err="1"/>
              <a:t>mandated</a:t>
            </a:r>
            <a:r>
              <a:rPr lang="it-IT" dirty="0"/>
              <a:t> by the </a:t>
            </a:r>
            <a:r>
              <a:rPr lang="it-IT" dirty="0" err="1"/>
              <a:t>regulations</a:t>
            </a:r>
            <a:r>
              <a:rPr lang="it-IT" dirty="0"/>
              <a:t>. </a:t>
            </a:r>
          </a:p>
        </p:txBody>
      </p:sp>
    </p:spTree>
    <p:extLst>
      <p:ext uri="{BB962C8B-B14F-4D97-AF65-F5344CB8AC3E}">
        <p14:creationId xmlns:p14="http://schemas.microsoft.com/office/powerpoint/2010/main" val="4240334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6E25D4-254D-2140-A66B-64BCF0DBA9BE}"/>
              </a:ext>
            </a:extLst>
          </p:cNvPr>
          <p:cNvSpPr>
            <a:spLocks noGrp="1"/>
          </p:cNvSpPr>
          <p:nvPr>
            <p:ph type="title"/>
          </p:nvPr>
        </p:nvSpPr>
        <p:spPr>
          <a:xfrm>
            <a:off x="628650" y="0"/>
            <a:ext cx="7886700" cy="1325563"/>
          </a:xfrm>
        </p:spPr>
        <p:txBody>
          <a:bodyPr/>
          <a:lstStyle/>
          <a:p>
            <a:r>
              <a:rPr lang="it-IT" dirty="0"/>
              <a:t>7. Technology</a:t>
            </a:r>
          </a:p>
        </p:txBody>
      </p:sp>
      <p:sp>
        <p:nvSpPr>
          <p:cNvPr id="3" name="Segnaposto contenuto 2">
            <a:extLst>
              <a:ext uri="{FF2B5EF4-FFF2-40B4-BE49-F238E27FC236}">
                <a16:creationId xmlns:a16="http://schemas.microsoft.com/office/drawing/2014/main" id="{21225F57-5D0F-DC44-90F8-2F06E728352B}"/>
              </a:ext>
            </a:extLst>
          </p:cNvPr>
          <p:cNvSpPr>
            <a:spLocks noGrp="1"/>
          </p:cNvSpPr>
          <p:nvPr>
            <p:ph idx="1"/>
          </p:nvPr>
        </p:nvSpPr>
        <p:spPr>
          <a:xfrm>
            <a:off x="628650" y="1128394"/>
            <a:ext cx="7886700" cy="5226685"/>
          </a:xfrm>
        </p:spPr>
        <p:txBody>
          <a:bodyPr>
            <a:normAutofit fontScale="85000" lnSpcReduction="10000"/>
          </a:bodyPr>
          <a:lstStyle/>
          <a:p>
            <a:pPr marL="0" indent="0">
              <a:buNone/>
            </a:pPr>
            <a:r>
              <a:rPr lang="it-IT" dirty="0" err="1"/>
              <a:t>It</a:t>
            </a:r>
            <a:r>
              <a:rPr lang="it-IT" dirty="0"/>
              <a:t> </a:t>
            </a:r>
            <a:r>
              <a:rPr lang="it-IT" dirty="0" err="1"/>
              <a:t>depends</a:t>
            </a:r>
            <a:r>
              <a:rPr lang="it-IT" dirty="0"/>
              <a:t> on the </a:t>
            </a:r>
            <a:r>
              <a:rPr lang="it-IT" dirty="0" err="1"/>
              <a:t>architecture</a:t>
            </a:r>
            <a:r>
              <a:rPr lang="it-IT" dirty="0"/>
              <a:t>.</a:t>
            </a:r>
          </a:p>
          <a:p>
            <a:pPr marL="0" indent="0">
              <a:buNone/>
            </a:pPr>
            <a:r>
              <a:rPr lang="it-IT" dirty="0"/>
              <a:t>The </a:t>
            </a:r>
            <a:r>
              <a:rPr lang="it-IT" dirty="0" err="1"/>
              <a:t>indirect</a:t>
            </a:r>
            <a:r>
              <a:rPr lang="it-IT" dirty="0"/>
              <a:t> CBDC </a:t>
            </a:r>
            <a:r>
              <a:rPr lang="it-IT" dirty="0" err="1"/>
              <a:t>implies</a:t>
            </a:r>
            <a:r>
              <a:rPr lang="it-IT" dirty="0"/>
              <a:t> </a:t>
            </a:r>
            <a:r>
              <a:rPr lang="it-IT" dirty="0" err="1"/>
              <a:t>loads</a:t>
            </a:r>
            <a:r>
              <a:rPr lang="it-IT" dirty="0"/>
              <a:t> </a:t>
            </a:r>
            <a:r>
              <a:rPr lang="it-IT" dirty="0" err="1"/>
              <a:t>similar</a:t>
            </a:r>
            <a:r>
              <a:rPr lang="it-IT" dirty="0"/>
              <a:t> to </a:t>
            </a:r>
            <a:r>
              <a:rPr lang="it-IT" dirty="0" err="1"/>
              <a:t>those</a:t>
            </a:r>
            <a:r>
              <a:rPr lang="it-IT" dirty="0"/>
              <a:t> of </a:t>
            </a:r>
            <a:r>
              <a:rPr lang="it-IT" dirty="0" err="1"/>
              <a:t>today’s</a:t>
            </a:r>
            <a:r>
              <a:rPr lang="it-IT" dirty="0"/>
              <a:t> </a:t>
            </a:r>
            <a:r>
              <a:rPr lang="it-IT" dirty="0" err="1"/>
              <a:t>system</a:t>
            </a:r>
            <a:r>
              <a:rPr lang="it-IT" dirty="0"/>
              <a:t>. </a:t>
            </a:r>
          </a:p>
          <a:p>
            <a:pPr marL="0" indent="0">
              <a:buNone/>
            </a:pPr>
            <a:r>
              <a:rPr lang="it-IT" dirty="0"/>
              <a:t>The </a:t>
            </a:r>
            <a:r>
              <a:rPr lang="it-IT" dirty="0" err="1"/>
              <a:t>direct</a:t>
            </a:r>
            <a:r>
              <a:rPr lang="it-IT" dirty="0"/>
              <a:t> CBDC </a:t>
            </a:r>
            <a:r>
              <a:rPr lang="it-IT" dirty="0" err="1"/>
              <a:t>would</a:t>
            </a:r>
            <a:r>
              <a:rPr lang="it-IT" dirty="0"/>
              <a:t> </a:t>
            </a:r>
            <a:r>
              <a:rPr lang="it-IT" dirty="0" err="1"/>
              <a:t>require</a:t>
            </a:r>
            <a:r>
              <a:rPr lang="it-IT" dirty="0"/>
              <a:t> massive </a:t>
            </a:r>
            <a:r>
              <a:rPr lang="it-IT" dirty="0" err="1"/>
              <a:t>technological</a:t>
            </a:r>
            <a:r>
              <a:rPr lang="it-IT" dirty="0"/>
              <a:t> </a:t>
            </a:r>
            <a:r>
              <a:rPr lang="it-IT" dirty="0" err="1"/>
              <a:t>capabilities</a:t>
            </a:r>
            <a:r>
              <a:rPr lang="it-IT" dirty="0"/>
              <a:t>, </a:t>
            </a:r>
            <a:r>
              <a:rPr lang="it-IT" dirty="0" err="1"/>
              <a:t>as</a:t>
            </a:r>
            <a:r>
              <a:rPr lang="it-IT" dirty="0"/>
              <a:t> the </a:t>
            </a:r>
            <a:r>
              <a:rPr lang="it-IT" dirty="0" err="1"/>
              <a:t>central</a:t>
            </a:r>
            <a:r>
              <a:rPr lang="it-IT" dirty="0"/>
              <a:t> </a:t>
            </a:r>
            <a:r>
              <a:rPr lang="it-IT" dirty="0" err="1"/>
              <a:t>bank</a:t>
            </a:r>
            <a:r>
              <a:rPr lang="it-IT" dirty="0"/>
              <a:t> </a:t>
            </a:r>
            <a:r>
              <a:rPr lang="it-IT" dirty="0" err="1"/>
              <a:t>processes</a:t>
            </a:r>
            <a:r>
              <a:rPr lang="it-IT" dirty="0"/>
              <a:t> </a:t>
            </a:r>
            <a:r>
              <a:rPr lang="it-IT" dirty="0" err="1"/>
              <a:t>all</a:t>
            </a:r>
            <a:r>
              <a:rPr lang="it-IT" dirty="0"/>
              <a:t> </a:t>
            </a:r>
            <a:r>
              <a:rPr lang="it-IT" dirty="0" err="1"/>
              <a:t>transactions</a:t>
            </a:r>
            <a:r>
              <a:rPr lang="it-IT" dirty="0"/>
              <a:t> by </a:t>
            </a:r>
            <a:r>
              <a:rPr lang="it-IT" dirty="0" err="1"/>
              <a:t>itself</a:t>
            </a:r>
            <a:r>
              <a:rPr lang="it-IT" dirty="0"/>
              <a:t>, </a:t>
            </a:r>
            <a:r>
              <a:rPr lang="it-IT" dirty="0" err="1"/>
              <a:t>handling</a:t>
            </a:r>
            <a:r>
              <a:rPr lang="it-IT" dirty="0"/>
              <a:t> a volume of </a:t>
            </a:r>
            <a:r>
              <a:rPr lang="it-IT" dirty="0" err="1"/>
              <a:t>payments</a:t>
            </a:r>
            <a:r>
              <a:rPr lang="it-IT" dirty="0"/>
              <a:t> </a:t>
            </a:r>
            <a:r>
              <a:rPr lang="it-IT" dirty="0" err="1"/>
              <a:t>traffic</a:t>
            </a:r>
            <a:r>
              <a:rPr lang="it-IT" dirty="0"/>
              <a:t> </a:t>
            </a:r>
            <a:r>
              <a:rPr lang="it-IT" dirty="0" err="1"/>
              <a:t>comparable</a:t>
            </a:r>
            <a:r>
              <a:rPr lang="it-IT" dirty="0"/>
              <a:t> with </a:t>
            </a:r>
            <a:r>
              <a:rPr lang="it-IT" dirty="0" err="1"/>
              <a:t>that</a:t>
            </a:r>
            <a:r>
              <a:rPr lang="it-IT" dirty="0"/>
              <a:t> of </a:t>
            </a:r>
            <a:r>
              <a:rPr lang="it-IT" dirty="0" err="1"/>
              <a:t>today’s</a:t>
            </a:r>
            <a:r>
              <a:rPr lang="it-IT" dirty="0"/>
              <a:t> credit or </a:t>
            </a:r>
            <a:r>
              <a:rPr lang="it-IT" dirty="0" err="1"/>
              <a:t>debit</a:t>
            </a:r>
            <a:r>
              <a:rPr lang="it-IT" dirty="0"/>
              <a:t> card </a:t>
            </a:r>
            <a:r>
              <a:rPr lang="it-IT" dirty="0" err="1"/>
              <a:t>operators</a:t>
            </a:r>
            <a:r>
              <a:rPr lang="it-IT" dirty="0"/>
              <a:t>. </a:t>
            </a:r>
          </a:p>
          <a:p>
            <a:pPr marL="0" indent="0">
              <a:buNone/>
            </a:pPr>
            <a:r>
              <a:rPr lang="it-IT" dirty="0"/>
              <a:t>The </a:t>
            </a:r>
            <a:r>
              <a:rPr lang="it-IT" dirty="0" err="1"/>
              <a:t>hybrid</a:t>
            </a:r>
            <a:r>
              <a:rPr lang="it-IT" dirty="0"/>
              <a:t> CBDC </a:t>
            </a:r>
            <a:r>
              <a:rPr lang="it-IT" dirty="0" err="1"/>
              <a:t>architecture</a:t>
            </a:r>
            <a:r>
              <a:rPr lang="it-IT" dirty="0"/>
              <a:t> </a:t>
            </a:r>
            <a:r>
              <a:rPr lang="it-IT" dirty="0" err="1"/>
              <a:t>is</a:t>
            </a:r>
            <a:r>
              <a:rPr lang="it-IT" dirty="0"/>
              <a:t> more </a:t>
            </a:r>
            <a:r>
              <a:rPr lang="it-IT" dirty="0" err="1"/>
              <a:t>complex</a:t>
            </a:r>
            <a:r>
              <a:rPr lang="it-IT" dirty="0"/>
              <a:t> to operate </a:t>
            </a:r>
            <a:r>
              <a:rPr lang="it-IT" dirty="0" err="1"/>
              <a:t>than</a:t>
            </a:r>
            <a:r>
              <a:rPr lang="it-IT" dirty="0"/>
              <a:t> the </a:t>
            </a:r>
            <a:r>
              <a:rPr lang="it-IT" dirty="0" err="1"/>
              <a:t>indirect</a:t>
            </a:r>
            <a:r>
              <a:rPr lang="it-IT" dirty="0"/>
              <a:t> model, </a:t>
            </a:r>
            <a:r>
              <a:rPr lang="it-IT" dirty="0" err="1"/>
              <a:t>as</a:t>
            </a:r>
            <a:r>
              <a:rPr lang="it-IT" dirty="0"/>
              <a:t> the </a:t>
            </a:r>
            <a:r>
              <a:rPr lang="it-IT" dirty="0" err="1"/>
              <a:t>central</a:t>
            </a:r>
            <a:r>
              <a:rPr lang="it-IT" dirty="0"/>
              <a:t> </a:t>
            </a:r>
            <a:r>
              <a:rPr lang="it-IT" dirty="0" err="1"/>
              <a:t>bank</a:t>
            </a:r>
            <a:r>
              <a:rPr lang="it-IT" dirty="0"/>
              <a:t> </a:t>
            </a:r>
            <a:r>
              <a:rPr lang="it-IT" dirty="0" err="1"/>
              <a:t>does</a:t>
            </a:r>
            <a:r>
              <a:rPr lang="it-IT" dirty="0"/>
              <a:t> </a:t>
            </a:r>
            <a:r>
              <a:rPr lang="it-IT" dirty="0" err="1"/>
              <a:t>maintain</a:t>
            </a:r>
            <a:r>
              <a:rPr lang="it-IT" dirty="0"/>
              <a:t> </a:t>
            </a:r>
            <a:r>
              <a:rPr lang="it-IT" dirty="0" err="1"/>
              <a:t>retail</a:t>
            </a:r>
            <a:r>
              <a:rPr lang="it-IT" dirty="0"/>
              <a:t> balances. </a:t>
            </a:r>
            <a:r>
              <a:rPr lang="it-IT" dirty="0" err="1"/>
              <a:t>It</a:t>
            </a:r>
            <a:r>
              <a:rPr lang="it-IT" dirty="0"/>
              <a:t> </a:t>
            </a:r>
            <a:r>
              <a:rPr lang="it-IT" dirty="0" err="1"/>
              <a:t>could</a:t>
            </a:r>
            <a:r>
              <a:rPr lang="it-IT" dirty="0"/>
              <a:t> be </a:t>
            </a:r>
            <a:r>
              <a:rPr lang="it-IT" dirty="0" err="1"/>
              <a:t>implemented</a:t>
            </a:r>
            <a:r>
              <a:rPr lang="it-IT" dirty="0"/>
              <a:t> </a:t>
            </a:r>
            <a:r>
              <a:rPr lang="it-IT" dirty="0" err="1"/>
              <a:t>at</a:t>
            </a:r>
            <a:r>
              <a:rPr lang="it-IT" dirty="0"/>
              <a:t> scale </a:t>
            </a:r>
            <a:r>
              <a:rPr lang="it-IT" dirty="0" err="1"/>
              <a:t>using</a:t>
            </a:r>
            <a:r>
              <a:rPr lang="it-IT" dirty="0"/>
              <a:t> </a:t>
            </a:r>
            <a:r>
              <a:rPr lang="it-IT" dirty="0" err="1"/>
              <a:t>today’s</a:t>
            </a:r>
            <a:r>
              <a:rPr lang="it-IT" dirty="0"/>
              <a:t> </a:t>
            </a:r>
            <a:r>
              <a:rPr lang="it-IT" dirty="0" err="1"/>
              <a:t>technology</a:t>
            </a:r>
            <a:r>
              <a:rPr lang="it-IT" dirty="0"/>
              <a:t>.</a:t>
            </a:r>
          </a:p>
          <a:p>
            <a:pPr marL="0" indent="0">
              <a:buNone/>
            </a:pPr>
            <a:r>
              <a:rPr lang="it-IT" dirty="0"/>
              <a:t>The </a:t>
            </a:r>
            <a:r>
              <a:rPr lang="it-IT" dirty="0" err="1"/>
              <a:t>infrastructure</a:t>
            </a:r>
            <a:r>
              <a:rPr lang="it-IT" dirty="0"/>
              <a:t> </a:t>
            </a:r>
            <a:r>
              <a:rPr lang="it-IT" dirty="0" err="1"/>
              <a:t>could</a:t>
            </a:r>
            <a:r>
              <a:rPr lang="it-IT" dirty="0"/>
              <a:t> be </a:t>
            </a:r>
            <a:r>
              <a:rPr lang="it-IT" dirty="0" err="1"/>
              <a:t>based</a:t>
            </a:r>
            <a:r>
              <a:rPr lang="it-IT" dirty="0"/>
              <a:t> on a </a:t>
            </a:r>
            <a:r>
              <a:rPr lang="it-IT" dirty="0" err="1"/>
              <a:t>conventional</a:t>
            </a:r>
            <a:r>
              <a:rPr lang="it-IT" dirty="0"/>
              <a:t> </a:t>
            </a:r>
            <a:r>
              <a:rPr lang="it-IT" dirty="0" err="1"/>
              <a:t>centrally</a:t>
            </a:r>
            <a:r>
              <a:rPr lang="it-IT" dirty="0"/>
              <a:t> </a:t>
            </a:r>
            <a:r>
              <a:rPr lang="it-IT" dirty="0" err="1"/>
              <a:t>controlled</a:t>
            </a:r>
            <a:r>
              <a:rPr lang="it-IT" dirty="0"/>
              <a:t> database, or on a </a:t>
            </a:r>
            <a:r>
              <a:rPr lang="it-IT" dirty="0" err="1"/>
              <a:t>distributed</a:t>
            </a:r>
            <a:r>
              <a:rPr lang="it-IT" dirty="0"/>
              <a:t> </a:t>
            </a:r>
            <a:r>
              <a:rPr lang="it-IT" dirty="0" err="1"/>
              <a:t>ledger</a:t>
            </a:r>
            <a:r>
              <a:rPr lang="it-IT" dirty="0"/>
              <a:t>.</a:t>
            </a:r>
          </a:p>
          <a:p>
            <a:pPr marL="0" indent="0">
              <a:buNone/>
            </a:pPr>
            <a:r>
              <a:rPr lang="it-IT" dirty="0"/>
              <a:t>The authority to update the database </a:t>
            </a:r>
            <a:r>
              <a:rPr lang="it-IT" dirty="0" err="1"/>
              <a:t>is</a:t>
            </a:r>
            <a:r>
              <a:rPr lang="it-IT" dirty="0"/>
              <a:t> </a:t>
            </a:r>
            <a:r>
              <a:rPr lang="it-IT" dirty="0" err="1"/>
              <a:t>centralised</a:t>
            </a:r>
            <a:r>
              <a:rPr lang="it-IT" dirty="0"/>
              <a:t> or </a:t>
            </a:r>
            <a:r>
              <a:rPr lang="it-IT" dirty="0" err="1"/>
              <a:t>delegated</a:t>
            </a:r>
            <a:r>
              <a:rPr lang="it-IT" dirty="0"/>
              <a:t> to a network of </a:t>
            </a:r>
            <a:r>
              <a:rPr lang="it-IT" dirty="0" err="1"/>
              <a:t>identified</a:t>
            </a:r>
            <a:r>
              <a:rPr lang="it-IT" dirty="0"/>
              <a:t> and </a:t>
            </a:r>
            <a:r>
              <a:rPr lang="it-IT" dirty="0" err="1"/>
              <a:t>vetted</a:t>
            </a:r>
            <a:r>
              <a:rPr lang="it-IT" dirty="0"/>
              <a:t> </a:t>
            </a:r>
            <a:r>
              <a:rPr lang="it-IT" dirty="0" err="1"/>
              <a:t>validators</a:t>
            </a:r>
            <a:r>
              <a:rPr lang="it-IT" dirty="0"/>
              <a:t>.</a:t>
            </a:r>
          </a:p>
          <a:p>
            <a:endParaRPr lang="it-IT" dirty="0"/>
          </a:p>
          <a:p>
            <a:endParaRPr lang="it-IT" dirty="0"/>
          </a:p>
        </p:txBody>
      </p:sp>
    </p:spTree>
    <p:extLst>
      <p:ext uri="{BB962C8B-B14F-4D97-AF65-F5344CB8AC3E}">
        <p14:creationId xmlns:p14="http://schemas.microsoft.com/office/powerpoint/2010/main" val="2800755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E6AF2A2D-802F-3142-9354-DFB66C0E8769}"/>
              </a:ext>
            </a:extLst>
          </p:cNvPr>
          <p:cNvPicPr>
            <a:picLocks noGrp="1" noChangeAspect="1"/>
          </p:cNvPicPr>
          <p:nvPr>
            <p:ph idx="1"/>
          </p:nvPr>
        </p:nvPicPr>
        <p:blipFill>
          <a:blip r:embed="rId2"/>
          <a:stretch>
            <a:fillRect/>
          </a:stretch>
        </p:blipFill>
        <p:spPr>
          <a:xfrm>
            <a:off x="1765300" y="2108994"/>
            <a:ext cx="5613400" cy="3784600"/>
          </a:xfrm>
          <a:prstGeom prst="rect">
            <a:avLst/>
          </a:prstGeom>
        </p:spPr>
      </p:pic>
    </p:spTree>
    <p:extLst>
      <p:ext uri="{BB962C8B-B14F-4D97-AF65-F5344CB8AC3E}">
        <p14:creationId xmlns:p14="http://schemas.microsoft.com/office/powerpoint/2010/main" val="2693872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E3A478F-9CFE-EB4C-91EF-D42762095D87}"/>
              </a:ext>
            </a:extLst>
          </p:cNvPr>
          <p:cNvSpPr>
            <a:spLocks noGrp="1"/>
          </p:cNvSpPr>
          <p:nvPr>
            <p:ph idx="1"/>
          </p:nvPr>
        </p:nvSpPr>
        <p:spPr>
          <a:xfrm>
            <a:off x="560070" y="579754"/>
            <a:ext cx="7886700" cy="5923915"/>
          </a:xfrm>
        </p:spPr>
        <p:txBody>
          <a:bodyPr>
            <a:normAutofit fontScale="85000" lnSpcReduction="20000"/>
          </a:bodyPr>
          <a:lstStyle/>
          <a:p>
            <a:pPr marL="0" indent="0">
              <a:buNone/>
            </a:pPr>
            <a:r>
              <a:rPr lang="it-IT" dirty="0"/>
              <a:t>In </a:t>
            </a:r>
            <a:r>
              <a:rPr lang="it-IT" dirty="0" err="1"/>
              <a:t>conventional</a:t>
            </a:r>
            <a:r>
              <a:rPr lang="it-IT" dirty="0"/>
              <a:t> </a:t>
            </a:r>
            <a:r>
              <a:rPr lang="it-IT" dirty="0" err="1"/>
              <a:t>databases</a:t>
            </a:r>
            <a:r>
              <a:rPr lang="it-IT" dirty="0"/>
              <a:t>, </a:t>
            </a:r>
            <a:r>
              <a:rPr lang="it-IT" dirty="0" err="1"/>
              <a:t>resilience</a:t>
            </a:r>
            <a:r>
              <a:rPr lang="it-IT" dirty="0"/>
              <a:t> </a:t>
            </a:r>
            <a:r>
              <a:rPr lang="it-IT" dirty="0" err="1"/>
              <a:t>is</a:t>
            </a:r>
            <a:r>
              <a:rPr lang="it-IT" dirty="0"/>
              <a:t> </a:t>
            </a:r>
            <a:r>
              <a:rPr lang="it-IT" dirty="0" err="1"/>
              <a:t>typically</a:t>
            </a:r>
            <a:r>
              <a:rPr lang="it-IT" dirty="0"/>
              <a:t> </a:t>
            </a:r>
            <a:r>
              <a:rPr lang="it-IT" dirty="0" err="1"/>
              <a:t>achieved</a:t>
            </a:r>
            <a:r>
              <a:rPr lang="it-IT" dirty="0"/>
              <a:t> by </a:t>
            </a:r>
            <a:r>
              <a:rPr lang="it-IT" dirty="0" err="1"/>
              <a:t>storing</a:t>
            </a:r>
            <a:r>
              <a:rPr lang="it-IT" dirty="0"/>
              <a:t> data over multiple </a:t>
            </a:r>
            <a:r>
              <a:rPr lang="it-IT" dirty="0" err="1"/>
              <a:t>physical</a:t>
            </a:r>
            <a:r>
              <a:rPr lang="it-IT" dirty="0"/>
              <a:t> </a:t>
            </a:r>
            <a:r>
              <a:rPr lang="it-IT" dirty="0" err="1"/>
              <a:t>nodes</a:t>
            </a:r>
            <a:r>
              <a:rPr lang="it-IT" dirty="0"/>
              <a:t>, </a:t>
            </a:r>
            <a:r>
              <a:rPr lang="it-IT" dirty="0" err="1"/>
              <a:t>which</a:t>
            </a:r>
            <a:r>
              <a:rPr lang="it-IT" dirty="0"/>
              <a:t> are </a:t>
            </a:r>
            <a:r>
              <a:rPr lang="it-IT" dirty="0" err="1"/>
              <a:t>controlled</a:t>
            </a:r>
            <a:r>
              <a:rPr lang="it-IT" dirty="0"/>
              <a:t> by </a:t>
            </a:r>
            <a:r>
              <a:rPr lang="it-IT" dirty="0" err="1"/>
              <a:t>one</a:t>
            </a:r>
            <a:r>
              <a:rPr lang="it-IT" dirty="0"/>
              <a:t> </a:t>
            </a:r>
            <a:r>
              <a:rPr lang="it-IT" dirty="0" err="1"/>
              <a:t>authoritative</a:t>
            </a:r>
            <a:r>
              <a:rPr lang="it-IT" dirty="0"/>
              <a:t> </a:t>
            </a:r>
            <a:r>
              <a:rPr lang="it-IT" dirty="0" err="1"/>
              <a:t>entity</a:t>
            </a:r>
            <a:r>
              <a:rPr lang="it-IT" dirty="0"/>
              <a:t>.</a:t>
            </a:r>
          </a:p>
          <a:p>
            <a:pPr marL="0" indent="0">
              <a:buNone/>
            </a:pPr>
            <a:r>
              <a:rPr lang="it-IT" dirty="0"/>
              <a:t>In DLT-</a:t>
            </a:r>
            <a:r>
              <a:rPr lang="it-IT" dirty="0" err="1"/>
              <a:t>based</a:t>
            </a:r>
            <a:r>
              <a:rPr lang="it-IT" dirty="0"/>
              <a:t> </a:t>
            </a:r>
            <a:r>
              <a:rPr lang="it-IT" dirty="0" err="1"/>
              <a:t>systems</a:t>
            </a:r>
            <a:r>
              <a:rPr lang="it-IT" dirty="0"/>
              <a:t>, the </a:t>
            </a:r>
            <a:r>
              <a:rPr lang="it-IT" dirty="0" err="1"/>
              <a:t>ledger</a:t>
            </a:r>
            <a:r>
              <a:rPr lang="it-IT" dirty="0"/>
              <a:t> </a:t>
            </a:r>
            <a:r>
              <a:rPr lang="it-IT" dirty="0" err="1"/>
              <a:t>is</a:t>
            </a:r>
            <a:r>
              <a:rPr lang="it-IT" dirty="0"/>
              <a:t> </a:t>
            </a:r>
            <a:r>
              <a:rPr lang="it-IT" dirty="0" err="1"/>
              <a:t>jointly</a:t>
            </a:r>
            <a:r>
              <a:rPr lang="it-IT" dirty="0"/>
              <a:t> </a:t>
            </a:r>
            <a:r>
              <a:rPr lang="it-IT" dirty="0" err="1"/>
              <a:t>managed</a:t>
            </a:r>
            <a:r>
              <a:rPr lang="it-IT" dirty="0"/>
              <a:t> by </a:t>
            </a:r>
            <a:r>
              <a:rPr lang="it-IT" dirty="0" err="1"/>
              <a:t>different</a:t>
            </a:r>
            <a:r>
              <a:rPr lang="it-IT" dirty="0"/>
              <a:t> </a:t>
            </a:r>
            <a:r>
              <a:rPr lang="it-IT" dirty="0" err="1"/>
              <a:t>entities</a:t>
            </a:r>
            <a:r>
              <a:rPr lang="it-IT" dirty="0"/>
              <a:t> in a </a:t>
            </a:r>
            <a:r>
              <a:rPr lang="it-IT" dirty="0" err="1"/>
              <a:t>decentralised</a:t>
            </a:r>
            <a:r>
              <a:rPr lang="it-IT" dirty="0"/>
              <a:t> </a:t>
            </a:r>
            <a:r>
              <a:rPr lang="it-IT" dirty="0" err="1"/>
              <a:t>manner</a:t>
            </a:r>
            <a:r>
              <a:rPr lang="it-IT" dirty="0"/>
              <a:t> and </a:t>
            </a:r>
            <a:r>
              <a:rPr lang="it-IT" dirty="0" err="1"/>
              <a:t>without</a:t>
            </a:r>
            <a:r>
              <a:rPr lang="it-IT" dirty="0"/>
              <a:t> </a:t>
            </a:r>
            <a:r>
              <a:rPr lang="it-IT" dirty="0" err="1"/>
              <a:t>such</a:t>
            </a:r>
            <a:r>
              <a:rPr lang="it-IT" dirty="0"/>
              <a:t> a top </a:t>
            </a:r>
            <a:r>
              <a:rPr lang="it-IT" dirty="0" err="1"/>
              <a:t>node</a:t>
            </a:r>
            <a:r>
              <a:rPr lang="it-IT" dirty="0"/>
              <a:t>. </a:t>
            </a:r>
            <a:r>
              <a:rPr lang="it-IT" dirty="0" err="1"/>
              <a:t>Consequently</a:t>
            </a:r>
            <a:r>
              <a:rPr lang="it-IT" dirty="0"/>
              <a:t>, </a:t>
            </a:r>
            <a:r>
              <a:rPr lang="it-IT" dirty="0" err="1"/>
              <a:t>each</a:t>
            </a:r>
            <a:r>
              <a:rPr lang="it-IT" dirty="0"/>
              <a:t> update of the </a:t>
            </a:r>
            <a:r>
              <a:rPr lang="it-IT" dirty="0" err="1"/>
              <a:t>ledger</a:t>
            </a:r>
            <a:r>
              <a:rPr lang="it-IT" dirty="0"/>
              <a:t> </a:t>
            </a:r>
            <a:r>
              <a:rPr lang="it-IT" dirty="0" err="1"/>
              <a:t>has</a:t>
            </a:r>
            <a:r>
              <a:rPr lang="it-IT" dirty="0"/>
              <a:t> to be </a:t>
            </a:r>
            <a:r>
              <a:rPr lang="it-IT" dirty="0" err="1"/>
              <a:t>harmonised</a:t>
            </a:r>
            <a:r>
              <a:rPr lang="it-IT" dirty="0"/>
              <a:t> </a:t>
            </a:r>
            <a:r>
              <a:rPr lang="it-IT" dirty="0" err="1"/>
              <a:t>between</a:t>
            </a:r>
            <a:r>
              <a:rPr lang="it-IT" dirty="0"/>
              <a:t> the </a:t>
            </a:r>
            <a:r>
              <a:rPr lang="it-IT" dirty="0" err="1"/>
              <a:t>nodes</a:t>
            </a:r>
            <a:r>
              <a:rPr lang="it-IT" dirty="0"/>
              <a:t> of </a:t>
            </a:r>
            <a:r>
              <a:rPr lang="it-IT" dirty="0" err="1"/>
              <a:t>all</a:t>
            </a:r>
            <a:r>
              <a:rPr lang="it-IT" dirty="0"/>
              <a:t> </a:t>
            </a:r>
            <a:r>
              <a:rPr lang="it-IT" dirty="0" err="1"/>
              <a:t>entities</a:t>
            </a:r>
            <a:r>
              <a:rPr lang="it-IT" dirty="0"/>
              <a:t> (</a:t>
            </a:r>
            <a:r>
              <a:rPr lang="it-IT" dirty="0" err="1"/>
              <a:t>consensus</a:t>
            </a:r>
            <a:r>
              <a:rPr lang="it-IT" dirty="0"/>
              <a:t> </a:t>
            </a:r>
            <a:r>
              <a:rPr lang="it-IT" dirty="0" err="1"/>
              <a:t>mechanism</a:t>
            </a:r>
            <a:r>
              <a:rPr lang="it-IT" dirty="0"/>
              <a:t>). </a:t>
            </a:r>
            <a:r>
              <a:rPr lang="it-IT" dirty="0" err="1"/>
              <a:t>This</a:t>
            </a:r>
            <a:r>
              <a:rPr lang="it-IT" dirty="0"/>
              <a:t> </a:t>
            </a:r>
            <a:r>
              <a:rPr lang="it-IT" dirty="0" err="1"/>
              <a:t>involves</a:t>
            </a:r>
            <a:r>
              <a:rPr lang="it-IT" dirty="0"/>
              <a:t> </a:t>
            </a:r>
            <a:r>
              <a:rPr lang="it-IT" dirty="0" err="1"/>
              <a:t>broadcasting</a:t>
            </a:r>
            <a:r>
              <a:rPr lang="it-IT" dirty="0"/>
              <a:t> and </a:t>
            </a:r>
            <a:r>
              <a:rPr lang="it-IT" dirty="0" err="1"/>
              <a:t>awaiting</a:t>
            </a:r>
            <a:r>
              <a:rPr lang="it-IT" dirty="0"/>
              <a:t> </a:t>
            </a:r>
            <a:r>
              <a:rPr lang="it-IT" dirty="0" err="1"/>
              <a:t>replies</a:t>
            </a:r>
            <a:r>
              <a:rPr lang="it-IT" dirty="0"/>
              <a:t> on multiple </a:t>
            </a:r>
            <a:r>
              <a:rPr lang="it-IT" dirty="0" err="1"/>
              <a:t>messages</a:t>
            </a:r>
            <a:r>
              <a:rPr lang="it-IT" dirty="0"/>
              <a:t> </a:t>
            </a:r>
            <a:r>
              <a:rPr lang="it-IT" dirty="0" err="1"/>
              <a:t>before</a:t>
            </a:r>
            <a:r>
              <a:rPr lang="it-IT" dirty="0"/>
              <a:t> a </a:t>
            </a:r>
            <a:r>
              <a:rPr lang="it-IT" dirty="0" err="1"/>
              <a:t>transaction</a:t>
            </a:r>
            <a:r>
              <a:rPr lang="it-IT" dirty="0"/>
              <a:t> can be </a:t>
            </a:r>
            <a:r>
              <a:rPr lang="it-IT" dirty="0" err="1"/>
              <a:t>added</a:t>
            </a:r>
            <a:r>
              <a:rPr lang="it-IT" dirty="0"/>
              <a:t> to the </a:t>
            </a:r>
            <a:r>
              <a:rPr lang="it-IT" dirty="0" err="1"/>
              <a:t>ledger</a:t>
            </a:r>
            <a:r>
              <a:rPr lang="it-IT" dirty="0"/>
              <a:t> with </a:t>
            </a:r>
            <a:r>
              <a:rPr lang="it-IT" dirty="0" err="1"/>
              <a:t>finality</a:t>
            </a:r>
            <a:r>
              <a:rPr lang="it-IT" dirty="0"/>
              <a:t>. </a:t>
            </a:r>
          </a:p>
          <a:p>
            <a:pPr marL="0" indent="0">
              <a:buNone/>
            </a:pPr>
            <a:r>
              <a:rPr lang="it-IT" dirty="0"/>
              <a:t>The </a:t>
            </a:r>
            <a:r>
              <a:rPr lang="it-IT" dirty="0" err="1"/>
              <a:t>overhead</a:t>
            </a:r>
            <a:r>
              <a:rPr lang="it-IT" dirty="0"/>
              <a:t> </a:t>
            </a:r>
            <a:r>
              <a:rPr lang="it-IT" dirty="0" err="1"/>
              <a:t>needed</a:t>
            </a:r>
            <a:r>
              <a:rPr lang="it-IT" dirty="0"/>
              <a:t> to operate a </a:t>
            </a:r>
            <a:r>
              <a:rPr lang="it-IT" dirty="0" err="1"/>
              <a:t>consensus</a:t>
            </a:r>
            <a:r>
              <a:rPr lang="it-IT" dirty="0"/>
              <a:t> </a:t>
            </a:r>
            <a:r>
              <a:rPr lang="it-IT" dirty="0" err="1"/>
              <a:t>mechanism</a:t>
            </a:r>
            <a:r>
              <a:rPr lang="it-IT" dirty="0"/>
              <a:t> </a:t>
            </a:r>
            <a:r>
              <a:rPr lang="it-IT" dirty="0" err="1"/>
              <a:t>is</a:t>
            </a:r>
            <a:r>
              <a:rPr lang="it-IT" dirty="0"/>
              <a:t> the </a:t>
            </a:r>
            <a:r>
              <a:rPr lang="it-IT" dirty="0" err="1"/>
              <a:t>main</a:t>
            </a:r>
            <a:r>
              <a:rPr lang="it-IT" dirty="0"/>
              <a:t> </a:t>
            </a:r>
            <a:r>
              <a:rPr lang="it-IT" dirty="0" err="1"/>
              <a:t>reason</a:t>
            </a:r>
            <a:r>
              <a:rPr lang="it-IT" dirty="0"/>
              <a:t> </a:t>
            </a:r>
            <a:r>
              <a:rPr lang="it-IT" dirty="0" err="1"/>
              <a:t>why</a:t>
            </a:r>
            <a:r>
              <a:rPr lang="it-IT" dirty="0"/>
              <a:t> </a:t>
            </a:r>
            <a:r>
              <a:rPr lang="it-IT" dirty="0" err="1"/>
              <a:t>DLTs</a:t>
            </a:r>
            <a:r>
              <a:rPr lang="it-IT" dirty="0"/>
              <a:t> </a:t>
            </a:r>
            <a:r>
              <a:rPr lang="it-IT" dirty="0" err="1"/>
              <a:t>have</a:t>
            </a:r>
            <a:r>
              <a:rPr lang="it-IT" dirty="0"/>
              <a:t> </a:t>
            </a:r>
            <a:r>
              <a:rPr lang="it-IT" dirty="0" err="1"/>
              <a:t>lower</a:t>
            </a:r>
            <a:r>
              <a:rPr lang="it-IT" dirty="0"/>
              <a:t> </a:t>
            </a:r>
            <a:r>
              <a:rPr lang="it-IT" dirty="0" err="1"/>
              <a:t>transaction</a:t>
            </a:r>
            <a:r>
              <a:rPr lang="it-IT" dirty="0"/>
              <a:t> </a:t>
            </a:r>
            <a:r>
              <a:rPr lang="it-IT" dirty="0" err="1"/>
              <a:t>throughput</a:t>
            </a:r>
            <a:r>
              <a:rPr lang="it-IT" dirty="0"/>
              <a:t> </a:t>
            </a:r>
            <a:r>
              <a:rPr lang="it-IT" dirty="0" err="1"/>
              <a:t>than</a:t>
            </a:r>
            <a:r>
              <a:rPr lang="it-IT" dirty="0"/>
              <a:t> </a:t>
            </a:r>
            <a:r>
              <a:rPr lang="it-IT" dirty="0" err="1"/>
              <a:t>conventional</a:t>
            </a:r>
            <a:r>
              <a:rPr lang="it-IT" dirty="0"/>
              <a:t> </a:t>
            </a:r>
            <a:r>
              <a:rPr lang="it-IT" dirty="0" err="1"/>
              <a:t>architectures</a:t>
            </a:r>
            <a:r>
              <a:rPr lang="it-IT" dirty="0"/>
              <a:t>. </a:t>
            </a:r>
          </a:p>
          <a:p>
            <a:pPr marL="0" indent="0">
              <a:buNone/>
            </a:pPr>
            <a:r>
              <a:rPr lang="it-IT" dirty="0" err="1"/>
              <a:t>Current</a:t>
            </a:r>
            <a:r>
              <a:rPr lang="it-IT" dirty="0"/>
              <a:t> DLT </a:t>
            </a:r>
            <a:r>
              <a:rPr lang="it-IT" dirty="0" err="1"/>
              <a:t>could</a:t>
            </a:r>
            <a:r>
              <a:rPr lang="it-IT" dirty="0"/>
              <a:t> </a:t>
            </a:r>
            <a:r>
              <a:rPr lang="it-IT" dirty="0" err="1"/>
              <a:t>not</a:t>
            </a:r>
            <a:r>
              <a:rPr lang="it-IT" dirty="0"/>
              <a:t> be </a:t>
            </a:r>
            <a:r>
              <a:rPr lang="it-IT" dirty="0" err="1"/>
              <a:t>used</a:t>
            </a:r>
            <a:r>
              <a:rPr lang="it-IT" dirty="0"/>
              <a:t> for the </a:t>
            </a:r>
            <a:r>
              <a:rPr lang="it-IT" dirty="0" err="1"/>
              <a:t>direct</a:t>
            </a:r>
            <a:r>
              <a:rPr lang="it-IT" dirty="0"/>
              <a:t> CBDC </a:t>
            </a:r>
            <a:r>
              <a:rPr lang="it-IT" dirty="0" err="1"/>
              <a:t>except</a:t>
            </a:r>
            <a:r>
              <a:rPr lang="it-IT" dirty="0"/>
              <a:t> in </a:t>
            </a:r>
            <a:r>
              <a:rPr lang="it-IT" dirty="0" err="1"/>
              <a:t>very</a:t>
            </a:r>
            <a:r>
              <a:rPr lang="it-IT" dirty="0"/>
              <a:t> small </a:t>
            </a:r>
            <a:r>
              <a:rPr lang="it-IT" dirty="0" err="1"/>
              <a:t>jurisdictions</a:t>
            </a:r>
            <a:r>
              <a:rPr lang="it-IT" dirty="0"/>
              <a:t>. DLT </a:t>
            </a:r>
            <a:r>
              <a:rPr lang="it-IT" dirty="0" err="1"/>
              <a:t>could</a:t>
            </a:r>
            <a:r>
              <a:rPr lang="it-IT" dirty="0"/>
              <a:t> be </a:t>
            </a:r>
            <a:r>
              <a:rPr lang="it-IT" dirty="0" err="1"/>
              <a:t>used</a:t>
            </a:r>
            <a:r>
              <a:rPr lang="it-IT" dirty="0"/>
              <a:t> for the </a:t>
            </a:r>
            <a:r>
              <a:rPr lang="it-IT" dirty="0" err="1"/>
              <a:t>indirect</a:t>
            </a:r>
            <a:r>
              <a:rPr lang="it-IT" dirty="0"/>
              <a:t> CBDC </a:t>
            </a:r>
            <a:r>
              <a:rPr lang="it-IT" dirty="0" err="1"/>
              <a:t>architecture</a:t>
            </a:r>
            <a:r>
              <a:rPr lang="it-IT" dirty="0"/>
              <a:t>, </a:t>
            </a:r>
            <a:r>
              <a:rPr lang="it-IT" dirty="0" err="1"/>
              <a:t>as</a:t>
            </a:r>
            <a:r>
              <a:rPr lang="it-IT" dirty="0"/>
              <a:t> the </a:t>
            </a:r>
            <a:r>
              <a:rPr lang="it-IT" dirty="0" err="1"/>
              <a:t>number</a:t>
            </a:r>
            <a:r>
              <a:rPr lang="it-IT" dirty="0"/>
              <a:t> of </a:t>
            </a:r>
            <a:r>
              <a:rPr lang="it-IT" dirty="0" err="1"/>
              <a:t>transactions</a:t>
            </a:r>
            <a:r>
              <a:rPr lang="it-IT" dirty="0"/>
              <a:t> in </a:t>
            </a:r>
            <a:r>
              <a:rPr lang="it-IT" dirty="0" err="1"/>
              <a:t>many</a:t>
            </a:r>
            <a:r>
              <a:rPr lang="it-IT" dirty="0"/>
              <a:t> </a:t>
            </a:r>
            <a:r>
              <a:rPr lang="it-IT" dirty="0" err="1"/>
              <a:t>wholesale</a:t>
            </a:r>
            <a:r>
              <a:rPr lang="it-IT" dirty="0"/>
              <a:t> </a:t>
            </a:r>
            <a:r>
              <a:rPr lang="it-IT" dirty="0" err="1"/>
              <a:t>payment</a:t>
            </a:r>
            <a:r>
              <a:rPr lang="it-IT" dirty="0"/>
              <a:t> </a:t>
            </a:r>
            <a:r>
              <a:rPr lang="it-IT" dirty="0" err="1"/>
              <a:t>systems</a:t>
            </a:r>
            <a:r>
              <a:rPr lang="it-IT" dirty="0"/>
              <a:t> </a:t>
            </a:r>
            <a:r>
              <a:rPr lang="it-IT" dirty="0" err="1"/>
              <a:t>is</a:t>
            </a:r>
            <a:r>
              <a:rPr lang="it-IT" dirty="0"/>
              <a:t> </a:t>
            </a:r>
            <a:r>
              <a:rPr lang="it-IT" dirty="0" err="1"/>
              <a:t>comparable</a:t>
            </a:r>
            <a:r>
              <a:rPr lang="it-IT" dirty="0"/>
              <a:t> with </a:t>
            </a:r>
            <a:r>
              <a:rPr lang="it-IT" dirty="0" err="1"/>
              <a:t>that</a:t>
            </a:r>
            <a:r>
              <a:rPr lang="it-IT" dirty="0"/>
              <a:t> </a:t>
            </a:r>
            <a:r>
              <a:rPr lang="it-IT" dirty="0" err="1"/>
              <a:t>handled</a:t>
            </a:r>
            <a:r>
              <a:rPr lang="it-IT" dirty="0"/>
              <a:t> by </a:t>
            </a:r>
            <a:r>
              <a:rPr lang="it-IT" dirty="0" err="1"/>
              <a:t>existing</a:t>
            </a:r>
            <a:r>
              <a:rPr lang="it-IT" dirty="0"/>
              <a:t> </a:t>
            </a:r>
            <a:r>
              <a:rPr lang="it-IT" dirty="0" err="1"/>
              <a:t>blockchain</a:t>
            </a:r>
            <a:r>
              <a:rPr lang="it-IT" dirty="0"/>
              <a:t> </a:t>
            </a:r>
            <a:r>
              <a:rPr lang="it-IT" dirty="0" err="1"/>
              <a:t>platforms</a:t>
            </a:r>
            <a:r>
              <a:rPr lang="it-IT" dirty="0"/>
              <a:t>.</a:t>
            </a:r>
          </a:p>
          <a:p>
            <a:pPr marL="0" indent="0">
              <a:buNone/>
            </a:pPr>
            <a:r>
              <a:rPr lang="it-IT" dirty="0"/>
              <a:t>Enterprise </a:t>
            </a:r>
            <a:r>
              <a:rPr lang="it-IT" dirty="0" err="1"/>
              <a:t>versions</a:t>
            </a:r>
            <a:r>
              <a:rPr lang="it-IT" dirty="0"/>
              <a:t> of DLT </a:t>
            </a:r>
            <a:r>
              <a:rPr lang="it-IT" dirty="0" err="1"/>
              <a:t>might</a:t>
            </a:r>
            <a:r>
              <a:rPr lang="it-IT" dirty="0"/>
              <a:t> </a:t>
            </a:r>
            <a:r>
              <a:rPr lang="it-IT" dirty="0" err="1"/>
              <a:t>also</a:t>
            </a:r>
            <a:r>
              <a:rPr lang="it-IT" dirty="0"/>
              <a:t> be </a:t>
            </a:r>
            <a:r>
              <a:rPr lang="it-IT" dirty="0" err="1"/>
              <a:t>feasible</a:t>
            </a:r>
            <a:r>
              <a:rPr lang="it-IT" dirty="0"/>
              <a:t> for the </a:t>
            </a:r>
            <a:r>
              <a:rPr lang="it-IT" dirty="0" err="1"/>
              <a:t>hybrid</a:t>
            </a:r>
            <a:r>
              <a:rPr lang="it-IT" dirty="0"/>
              <a:t> CBDC </a:t>
            </a:r>
            <a:r>
              <a:rPr lang="it-IT" dirty="0" err="1"/>
              <a:t>architecture</a:t>
            </a:r>
            <a:endParaRPr lang="it-IT" dirty="0"/>
          </a:p>
        </p:txBody>
      </p:sp>
    </p:spTree>
    <p:extLst>
      <p:ext uri="{BB962C8B-B14F-4D97-AF65-F5344CB8AC3E}">
        <p14:creationId xmlns:p14="http://schemas.microsoft.com/office/powerpoint/2010/main" val="3084505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7BC8E3D-1A33-0F42-9E57-548DA743639B}"/>
              </a:ext>
            </a:extLst>
          </p:cNvPr>
          <p:cNvSpPr>
            <a:spLocks noGrp="1"/>
          </p:cNvSpPr>
          <p:nvPr>
            <p:ph idx="1"/>
          </p:nvPr>
        </p:nvSpPr>
        <p:spPr>
          <a:xfrm>
            <a:off x="457200" y="751204"/>
            <a:ext cx="7886700" cy="5706745"/>
          </a:xfrm>
        </p:spPr>
        <p:txBody>
          <a:bodyPr>
            <a:normAutofit fontScale="85000" lnSpcReduction="20000"/>
          </a:bodyPr>
          <a:lstStyle/>
          <a:p>
            <a:pPr marL="0" indent="0">
              <a:buNone/>
            </a:pPr>
            <a:r>
              <a:rPr lang="it-IT" dirty="0" err="1"/>
              <a:t>About</a:t>
            </a:r>
            <a:r>
              <a:rPr lang="it-IT" dirty="0"/>
              <a:t> </a:t>
            </a:r>
            <a:r>
              <a:rPr lang="it-IT" dirty="0" err="1"/>
              <a:t>resilience</a:t>
            </a:r>
            <a:r>
              <a:rPr lang="it-IT" dirty="0"/>
              <a:t>, </a:t>
            </a:r>
            <a:r>
              <a:rPr lang="it-IT" dirty="0" err="1"/>
              <a:t>neither</a:t>
            </a:r>
            <a:r>
              <a:rPr lang="it-IT" dirty="0"/>
              <a:t> a DLT-</a:t>
            </a:r>
            <a:r>
              <a:rPr lang="it-IT" dirty="0" err="1"/>
              <a:t>based</a:t>
            </a:r>
            <a:r>
              <a:rPr lang="it-IT" dirty="0"/>
              <a:t> </a:t>
            </a:r>
            <a:r>
              <a:rPr lang="it-IT" dirty="0" err="1"/>
              <a:t>system</a:t>
            </a:r>
            <a:r>
              <a:rPr lang="it-IT" dirty="0"/>
              <a:t> </a:t>
            </a:r>
            <a:r>
              <a:rPr lang="it-IT" dirty="0" err="1"/>
              <a:t>nor</a:t>
            </a:r>
            <a:r>
              <a:rPr lang="it-IT" dirty="0"/>
              <a:t> a </a:t>
            </a:r>
            <a:r>
              <a:rPr lang="it-IT" dirty="0" err="1"/>
              <a:t>conventional</a:t>
            </a:r>
            <a:r>
              <a:rPr lang="it-IT" dirty="0"/>
              <a:t> </a:t>
            </a:r>
            <a:r>
              <a:rPr lang="it-IT" dirty="0" err="1"/>
              <a:t>one</a:t>
            </a:r>
            <a:r>
              <a:rPr lang="it-IT" dirty="0"/>
              <a:t> </a:t>
            </a:r>
            <a:r>
              <a:rPr lang="it-IT" dirty="0" err="1"/>
              <a:t>has</a:t>
            </a:r>
            <a:r>
              <a:rPr lang="it-IT" dirty="0"/>
              <a:t> a </a:t>
            </a:r>
            <a:r>
              <a:rPr lang="it-IT" dirty="0" err="1"/>
              <a:t>clear-cut</a:t>
            </a:r>
            <a:r>
              <a:rPr lang="it-IT" dirty="0"/>
              <a:t> </a:t>
            </a:r>
            <a:r>
              <a:rPr lang="it-IT" dirty="0" err="1"/>
              <a:t>advantage</a:t>
            </a:r>
            <a:r>
              <a:rPr lang="it-IT" dirty="0"/>
              <a:t>. </a:t>
            </a:r>
          </a:p>
          <a:p>
            <a:pPr marL="0" indent="0">
              <a:buNone/>
            </a:pPr>
            <a:r>
              <a:rPr lang="it-IT" dirty="0"/>
              <a:t>The </a:t>
            </a:r>
            <a:r>
              <a:rPr lang="it-IT" dirty="0" err="1"/>
              <a:t>key</a:t>
            </a:r>
            <a:r>
              <a:rPr lang="it-IT" dirty="0"/>
              <a:t> </a:t>
            </a:r>
            <a:r>
              <a:rPr lang="it-IT" dirty="0" err="1"/>
              <a:t>vulnerability</a:t>
            </a:r>
            <a:r>
              <a:rPr lang="it-IT" dirty="0"/>
              <a:t> of a </a:t>
            </a:r>
            <a:r>
              <a:rPr lang="it-IT" dirty="0" err="1"/>
              <a:t>conventional</a:t>
            </a:r>
            <a:r>
              <a:rPr lang="it-IT" dirty="0"/>
              <a:t> </a:t>
            </a:r>
            <a:r>
              <a:rPr lang="it-IT" dirty="0" err="1"/>
              <a:t>architecture</a:t>
            </a:r>
            <a:r>
              <a:rPr lang="it-IT" dirty="0"/>
              <a:t> </a:t>
            </a:r>
            <a:r>
              <a:rPr lang="it-IT" dirty="0" err="1"/>
              <a:t>is</a:t>
            </a:r>
            <a:r>
              <a:rPr lang="it-IT" dirty="0"/>
              <a:t> the </a:t>
            </a:r>
            <a:r>
              <a:rPr lang="it-IT" dirty="0" err="1"/>
              <a:t>failure</a:t>
            </a:r>
            <a:r>
              <a:rPr lang="it-IT" dirty="0"/>
              <a:t> of the top </a:t>
            </a:r>
            <a:r>
              <a:rPr lang="it-IT" dirty="0" err="1"/>
              <a:t>node</a:t>
            </a:r>
            <a:r>
              <a:rPr lang="it-IT" dirty="0"/>
              <a:t>, for </a:t>
            </a:r>
            <a:r>
              <a:rPr lang="it-IT" dirty="0" err="1"/>
              <a:t>example</a:t>
            </a:r>
            <a:r>
              <a:rPr lang="it-IT" dirty="0"/>
              <a:t> via a </a:t>
            </a:r>
            <a:r>
              <a:rPr lang="it-IT" dirty="0" err="1"/>
              <a:t>targeted</a:t>
            </a:r>
            <a:r>
              <a:rPr lang="it-IT" dirty="0"/>
              <a:t> </a:t>
            </a:r>
            <a:r>
              <a:rPr lang="it-IT" dirty="0" err="1"/>
              <a:t>hacking</a:t>
            </a:r>
            <a:r>
              <a:rPr lang="it-IT" dirty="0"/>
              <a:t> </a:t>
            </a:r>
            <a:r>
              <a:rPr lang="it-IT" dirty="0" err="1"/>
              <a:t>attack</a:t>
            </a:r>
            <a:r>
              <a:rPr lang="it-IT" dirty="0"/>
              <a:t>. </a:t>
            </a:r>
          </a:p>
          <a:p>
            <a:pPr marL="0" indent="0">
              <a:buNone/>
            </a:pPr>
            <a:r>
              <a:rPr lang="it-IT" dirty="0"/>
              <a:t>The </a:t>
            </a:r>
            <a:r>
              <a:rPr lang="it-IT" dirty="0" err="1"/>
              <a:t>key</a:t>
            </a:r>
            <a:r>
              <a:rPr lang="it-IT" dirty="0"/>
              <a:t> </a:t>
            </a:r>
            <a:r>
              <a:rPr lang="it-IT" dirty="0" err="1"/>
              <a:t>vulnerability</a:t>
            </a:r>
            <a:r>
              <a:rPr lang="it-IT" dirty="0"/>
              <a:t> of DLT </a:t>
            </a:r>
            <a:r>
              <a:rPr lang="it-IT" dirty="0" err="1"/>
              <a:t>is</a:t>
            </a:r>
            <a:r>
              <a:rPr lang="it-IT" dirty="0"/>
              <a:t> the </a:t>
            </a:r>
            <a:r>
              <a:rPr lang="it-IT" dirty="0" err="1"/>
              <a:t>consensus</a:t>
            </a:r>
            <a:r>
              <a:rPr lang="it-IT" dirty="0"/>
              <a:t> </a:t>
            </a:r>
            <a:r>
              <a:rPr lang="it-IT" dirty="0" err="1"/>
              <a:t>mechanism</a:t>
            </a:r>
            <a:r>
              <a:rPr lang="it-IT" dirty="0"/>
              <a:t>, </a:t>
            </a:r>
            <a:r>
              <a:rPr lang="it-IT" dirty="0" err="1"/>
              <a:t>which</a:t>
            </a:r>
            <a:r>
              <a:rPr lang="it-IT" dirty="0"/>
              <a:t> </a:t>
            </a:r>
            <a:r>
              <a:rPr lang="it-IT" dirty="0" err="1"/>
              <a:t>may</a:t>
            </a:r>
            <a:r>
              <a:rPr lang="it-IT" dirty="0"/>
              <a:t> be put under pressure, for </a:t>
            </a:r>
            <a:r>
              <a:rPr lang="it-IT" dirty="0" err="1"/>
              <a:t>example</a:t>
            </a:r>
            <a:r>
              <a:rPr lang="it-IT" dirty="0"/>
              <a:t>, by a </a:t>
            </a:r>
            <a:r>
              <a:rPr lang="it-IT" dirty="0" err="1"/>
              <a:t>denial</a:t>
            </a:r>
            <a:r>
              <a:rPr lang="it-IT" dirty="0"/>
              <a:t>-of-service </a:t>
            </a:r>
            <a:r>
              <a:rPr lang="it-IT" dirty="0" err="1"/>
              <a:t>type</a:t>
            </a:r>
            <a:r>
              <a:rPr lang="it-IT" dirty="0"/>
              <a:t> of </a:t>
            </a:r>
            <a:r>
              <a:rPr lang="it-IT" dirty="0" err="1"/>
              <a:t>attack</a:t>
            </a:r>
            <a:r>
              <a:rPr lang="it-IT" dirty="0"/>
              <a:t>. </a:t>
            </a:r>
          </a:p>
          <a:p>
            <a:pPr marL="0" indent="0">
              <a:buNone/>
            </a:pPr>
            <a:r>
              <a:rPr lang="it-IT" dirty="0"/>
              <a:t>The DLT </a:t>
            </a:r>
            <a:r>
              <a:rPr lang="it-IT" dirty="0" err="1"/>
              <a:t>outsources</a:t>
            </a:r>
            <a:r>
              <a:rPr lang="it-IT" dirty="0"/>
              <a:t> to </a:t>
            </a:r>
            <a:r>
              <a:rPr lang="it-IT" dirty="0" err="1"/>
              <a:t>external</a:t>
            </a:r>
            <a:r>
              <a:rPr lang="it-IT" dirty="0"/>
              <a:t> </a:t>
            </a:r>
            <a:r>
              <a:rPr lang="it-IT" dirty="0" err="1"/>
              <a:t>validators</a:t>
            </a:r>
            <a:r>
              <a:rPr lang="it-IT" dirty="0"/>
              <a:t> the authority to </a:t>
            </a:r>
            <a:r>
              <a:rPr lang="it-IT" dirty="0" err="1"/>
              <a:t>adjust</a:t>
            </a:r>
            <a:r>
              <a:rPr lang="it-IT" dirty="0"/>
              <a:t> </a:t>
            </a:r>
            <a:r>
              <a:rPr lang="it-IT" dirty="0" err="1"/>
              <a:t>claims</a:t>
            </a:r>
            <a:r>
              <a:rPr lang="it-IT" dirty="0"/>
              <a:t> on the </a:t>
            </a:r>
            <a:r>
              <a:rPr lang="it-IT" dirty="0" err="1"/>
              <a:t>central</a:t>
            </a:r>
            <a:r>
              <a:rPr lang="it-IT" dirty="0"/>
              <a:t> </a:t>
            </a:r>
            <a:r>
              <a:rPr lang="it-IT" dirty="0" err="1"/>
              <a:t>bank</a:t>
            </a:r>
            <a:r>
              <a:rPr lang="it-IT" dirty="0"/>
              <a:t> balance </a:t>
            </a:r>
            <a:r>
              <a:rPr lang="it-IT" dirty="0" err="1"/>
              <a:t>sheet,which</a:t>
            </a:r>
            <a:r>
              <a:rPr lang="it-IT" dirty="0"/>
              <a:t> </a:t>
            </a:r>
            <a:r>
              <a:rPr lang="it-IT" dirty="0" err="1"/>
              <a:t>is</a:t>
            </a:r>
            <a:r>
              <a:rPr lang="it-IT" dirty="0"/>
              <a:t> </a:t>
            </a:r>
            <a:r>
              <a:rPr lang="it-IT" dirty="0" err="1"/>
              <a:t>advantageous</a:t>
            </a:r>
            <a:r>
              <a:rPr lang="it-IT" dirty="0"/>
              <a:t> </a:t>
            </a:r>
            <a:r>
              <a:rPr lang="it-IT" dirty="0" err="1"/>
              <a:t>only</a:t>
            </a:r>
            <a:r>
              <a:rPr lang="it-IT" dirty="0"/>
              <a:t> </a:t>
            </a:r>
            <a:r>
              <a:rPr lang="it-IT" dirty="0" err="1"/>
              <a:t>if</a:t>
            </a:r>
            <a:r>
              <a:rPr lang="it-IT" dirty="0"/>
              <a:t> </a:t>
            </a:r>
            <a:r>
              <a:rPr lang="it-IT" dirty="0" err="1"/>
              <a:t>one</a:t>
            </a:r>
            <a:r>
              <a:rPr lang="it-IT" dirty="0"/>
              <a:t> trusts </a:t>
            </a:r>
            <a:r>
              <a:rPr lang="it-IT" dirty="0" err="1"/>
              <a:t>this</a:t>
            </a:r>
            <a:r>
              <a:rPr lang="it-IT" dirty="0"/>
              <a:t> network to operate more </a:t>
            </a:r>
            <a:r>
              <a:rPr lang="it-IT" dirty="0" err="1"/>
              <a:t>reliably</a:t>
            </a:r>
            <a:r>
              <a:rPr lang="it-IT" dirty="0"/>
              <a:t> </a:t>
            </a:r>
            <a:r>
              <a:rPr lang="it-IT" dirty="0" err="1"/>
              <a:t>than</a:t>
            </a:r>
            <a:r>
              <a:rPr lang="it-IT" dirty="0"/>
              <a:t> the </a:t>
            </a:r>
            <a:r>
              <a:rPr lang="it-IT" dirty="0" err="1"/>
              <a:t>central</a:t>
            </a:r>
            <a:r>
              <a:rPr lang="it-IT" dirty="0"/>
              <a:t> </a:t>
            </a:r>
            <a:r>
              <a:rPr lang="it-IT" dirty="0" err="1"/>
              <a:t>bank</a:t>
            </a:r>
            <a:r>
              <a:rPr lang="it-IT" dirty="0"/>
              <a:t>. </a:t>
            </a:r>
          </a:p>
          <a:p>
            <a:pPr marL="0" indent="0">
              <a:buNone/>
            </a:pPr>
            <a:r>
              <a:rPr lang="it-IT" dirty="0" err="1"/>
              <a:t>Ongoing</a:t>
            </a:r>
            <a:r>
              <a:rPr lang="it-IT" dirty="0"/>
              <a:t> </a:t>
            </a:r>
            <a:r>
              <a:rPr lang="it-IT" dirty="0" err="1"/>
              <a:t>assessments</a:t>
            </a:r>
            <a:r>
              <a:rPr lang="it-IT" dirty="0"/>
              <a:t> of DLT-</a:t>
            </a:r>
            <a:r>
              <a:rPr lang="it-IT" dirty="0" err="1"/>
              <a:t>based</a:t>
            </a:r>
            <a:r>
              <a:rPr lang="it-IT" dirty="0"/>
              <a:t> </a:t>
            </a:r>
            <a:r>
              <a:rPr lang="it-IT" dirty="0" err="1"/>
              <a:t>proofs</a:t>
            </a:r>
            <a:r>
              <a:rPr lang="it-IT" dirty="0"/>
              <a:t>-of-</a:t>
            </a:r>
            <a:r>
              <a:rPr lang="it-IT" dirty="0" err="1"/>
              <a:t>concept</a:t>
            </a:r>
            <a:r>
              <a:rPr lang="it-IT" dirty="0"/>
              <a:t> </a:t>
            </a:r>
            <a:r>
              <a:rPr lang="it-IT" dirty="0" err="1"/>
              <a:t>tend</a:t>
            </a:r>
            <a:r>
              <a:rPr lang="it-IT" dirty="0"/>
              <a:t> to be negative (</a:t>
            </a:r>
            <a:r>
              <a:rPr lang="it-IT" dirty="0" err="1"/>
              <a:t>see</a:t>
            </a:r>
            <a:r>
              <a:rPr lang="it-IT" dirty="0"/>
              <a:t> box for a brief </a:t>
            </a:r>
            <a:r>
              <a:rPr lang="it-IT" dirty="0" err="1"/>
              <a:t>overview</a:t>
            </a:r>
            <a:r>
              <a:rPr lang="it-IT" dirty="0"/>
              <a:t>). </a:t>
            </a:r>
          </a:p>
          <a:p>
            <a:pPr marL="0" indent="0">
              <a:buNone/>
            </a:pPr>
            <a:r>
              <a:rPr lang="it-IT" dirty="0"/>
              <a:t>DLT-</a:t>
            </a:r>
            <a:r>
              <a:rPr lang="it-IT" dirty="0" err="1"/>
              <a:t>based</a:t>
            </a:r>
            <a:r>
              <a:rPr lang="it-IT" dirty="0"/>
              <a:t> </a:t>
            </a:r>
            <a:r>
              <a:rPr lang="it-IT" dirty="0" err="1"/>
              <a:t>projects</a:t>
            </a:r>
            <a:r>
              <a:rPr lang="it-IT" dirty="0"/>
              <a:t>: </a:t>
            </a:r>
            <a:r>
              <a:rPr lang="it-IT" dirty="0" err="1"/>
              <a:t>scalability</a:t>
            </a:r>
            <a:r>
              <a:rPr lang="it-IT" dirty="0"/>
              <a:t>. </a:t>
            </a:r>
          </a:p>
          <a:p>
            <a:pPr marL="0" indent="0">
              <a:buNone/>
            </a:pPr>
            <a:r>
              <a:rPr lang="it-IT" dirty="0" err="1"/>
              <a:t>Whether</a:t>
            </a:r>
            <a:r>
              <a:rPr lang="it-IT" dirty="0"/>
              <a:t> or </a:t>
            </a:r>
            <a:r>
              <a:rPr lang="it-IT" dirty="0" err="1"/>
              <a:t>not</a:t>
            </a:r>
            <a:r>
              <a:rPr lang="it-IT" dirty="0"/>
              <a:t> the </a:t>
            </a:r>
            <a:r>
              <a:rPr lang="it-IT" dirty="0" err="1"/>
              <a:t>infrastructure</a:t>
            </a:r>
            <a:r>
              <a:rPr lang="it-IT" dirty="0"/>
              <a:t> </a:t>
            </a:r>
            <a:r>
              <a:rPr lang="it-IT" dirty="0" err="1"/>
              <a:t>is</a:t>
            </a:r>
            <a:r>
              <a:rPr lang="it-IT" dirty="0"/>
              <a:t> </a:t>
            </a:r>
            <a:r>
              <a:rPr lang="it-IT" dirty="0" err="1"/>
              <a:t>based</a:t>
            </a:r>
            <a:r>
              <a:rPr lang="it-IT" dirty="0"/>
              <a:t> on DLT, </a:t>
            </a:r>
            <a:r>
              <a:rPr lang="it-IT" dirty="0" err="1"/>
              <a:t>access</a:t>
            </a:r>
            <a:r>
              <a:rPr lang="it-IT" dirty="0"/>
              <a:t> can </a:t>
            </a:r>
            <a:r>
              <a:rPr lang="it-IT" dirty="0" err="1"/>
              <a:t>still</a:t>
            </a:r>
            <a:r>
              <a:rPr lang="it-IT" dirty="0"/>
              <a:t> be </a:t>
            </a:r>
            <a:r>
              <a:rPr lang="it-IT" dirty="0" err="1"/>
              <a:t>based</a:t>
            </a:r>
            <a:r>
              <a:rPr lang="it-IT" dirty="0"/>
              <a:t> on </a:t>
            </a:r>
            <a:r>
              <a:rPr lang="it-IT" dirty="0" err="1"/>
              <a:t>cryptography</a:t>
            </a:r>
            <a:r>
              <a:rPr lang="it-IT" dirty="0"/>
              <a:t> </a:t>
            </a:r>
            <a:r>
              <a:rPr lang="it-IT" dirty="0" err="1"/>
              <a:t>rather</a:t>
            </a:r>
            <a:r>
              <a:rPr lang="it-IT" dirty="0"/>
              <a:t> </a:t>
            </a:r>
            <a:r>
              <a:rPr lang="it-IT" dirty="0" err="1"/>
              <a:t>than</a:t>
            </a:r>
            <a:r>
              <a:rPr lang="it-IT" dirty="0"/>
              <a:t> </a:t>
            </a:r>
            <a:r>
              <a:rPr lang="it-IT" dirty="0" err="1"/>
              <a:t>identification</a:t>
            </a:r>
            <a:r>
              <a:rPr lang="it-IT" dirty="0"/>
              <a:t>.</a:t>
            </a:r>
          </a:p>
          <a:p>
            <a:endParaRPr lang="it-IT" dirty="0"/>
          </a:p>
        </p:txBody>
      </p:sp>
    </p:spTree>
    <p:extLst>
      <p:ext uri="{BB962C8B-B14F-4D97-AF65-F5344CB8AC3E}">
        <p14:creationId xmlns:p14="http://schemas.microsoft.com/office/powerpoint/2010/main" val="180485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151FE-F995-EA44-A0AC-3D05AE0A6936}"/>
              </a:ext>
            </a:extLst>
          </p:cNvPr>
          <p:cNvSpPr>
            <a:spLocks noGrp="1"/>
          </p:cNvSpPr>
          <p:nvPr>
            <p:ph type="title"/>
          </p:nvPr>
        </p:nvSpPr>
        <p:spPr>
          <a:xfrm>
            <a:off x="300625" y="365126"/>
            <a:ext cx="8214725" cy="1325563"/>
          </a:xfrm>
        </p:spPr>
        <p:txBody>
          <a:bodyPr>
            <a:normAutofit fontScale="90000"/>
          </a:bodyPr>
          <a:lstStyle/>
          <a:p>
            <a:r>
              <a:rPr lang="it-IT" dirty="0"/>
              <a:t>8. </a:t>
            </a:r>
            <a:r>
              <a:rPr lang="it-IT" dirty="0" err="1"/>
              <a:t>Bank</a:t>
            </a:r>
            <a:r>
              <a:rPr lang="it-IT" dirty="0"/>
              <a:t> </a:t>
            </a:r>
            <a:r>
              <a:rPr lang="it-IT" dirty="0" err="1"/>
              <a:t>intermediation</a:t>
            </a:r>
            <a:r>
              <a:rPr lang="it-IT" dirty="0"/>
              <a:t>, </a:t>
            </a:r>
            <a:r>
              <a:rPr lang="it-IT" dirty="0" err="1"/>
              <a:t>monetary</a:t>
            </a:r>
            <a:r>
              <a:rPr lang="it-IT" dirty="0"/>
              <a:t> policy, </a:t>
            </a:r>
            <a:r>
              <a:rPr lang="it-IT" dirty="0" err="1"/>
              <a:t>real</a:t>
            </a:r>
            <a:r>
              <a:rPr lang="it-IT" dirty="0"/>
              <a:t> economy, </a:t>
            </a:r>
            <a:r>
              <a:rPr lang="it-IT" dirty="0" err="1"/>
              <a:t>financial</a:t>
            </a:r>
            <a:r>
              <a:rPr lang="it-IT" dirty="0"/>
              <a:t> </a:t>
            </a:r>
            <a:r>
              <a:rPr lang="it-IT" dirty="0" err="1"/>
              <a:t>stability</a:t>
            </a:r>
            <a:endParaRPr lang="it-IT" dirty="0"/>
          </a:p>
        </p:txBody>
      </p:sp>
      <p:sp>
        <p:nvSpPr>
          <p:cNvPr id="3" name="Segnaposto contenuto 2">
            <a:extLst>
              <a:ext uri="{FF2B5EF4-FFF2-40B4-BE49-F238E27FC236}">
                <a16:creationId xmlns:a16="http://schemas.microsoft.com/office/drawing/2014/main" id="{E1F8CE8A-77D2-B048-9071-A008402EAF01}"/>
              </a:ext>
            </a:extLst>
          </p:cNvPr>
          <p:cNvSpPr>
            <a:spLocks noGrp="1"/>
          </p:cNvSpPr>
          <p:nvPr>
            <p:ph idx="1"/>
          </p:nvPr>
        </p:nvSpPr>
        <p:spPr/>
        <p:txBody>
          <a:bodyPr>
            <a:normAutofit fontScale="92500" lnSpcReduction="10000"/>
          </a:bodyPr>
          <a:lstStyle/>
          <a:p>
            <a:pPr marL="0" indent="0">
              <a:buNone/>
            </a:pPr>
            <a:r>
              <a:rPr lang="it-IT" dirty="0" err="1"/>
              <a:t>Key</a:t>
            </a:r>
            <a:r>
              <a:rPr lang="it-IT" dirty="0"/>
              <a:t> </a:t>
            </a:r>
            <a:r>
              <a:rPr lang="it-IT" dirty="0" err="1"/>
              <a:t>issues</a:t>
            </a:r>
            <a:r>
              <a:rPr lang="it-IT" dirty="0"/>
              <a:t>, </a:t>
            </a:r>
            <a:r>
              <a:rPr lang="it-IT" dirty="0" err="1"/>
              <a:t>see</a:t>
            </a:r>
            <a:r>
              <a:rPr lang="it-IT" dirty="0"/>
              <a:t> </a:t>
            </a:r>
            <a:r>
              <a:rPr lang="it-IT" dirty="0" err="1"/>
              <a:t>Bindesil</a:t>
            </a:r>
            <a:r>
              <a:rPr lang="it-IT" dirty="0"/>
              <a:t> (2020):</a:t>
            </a:r>
          </a:p>
          <a:p>
            <a:pPr marL="514350" indent="-514350">
              <a:buFont typeface="+mj-lt"/>
              <a:buAutoNum type="arabicPeriod"/>
            </a:pPr>
            <a:r>
              <a:rPr lang="it-IT" dirty="0"/>
              <a:t>Overnight </a:t>
            </a:r>
            <a:r>
              <a:rPr lang="it-IT" dirty="0" err="1"/>
              <a:t>deposits</a:t>
            </a:r>
            <a:r>
              <a:rPr lang="it-IT" dirty="0"/>
              <a:t> with the </a:t>
            </a:r>
            <a:r>
              <a:rPr lang="it-IT" dirty="0" err="1"/>
              <a:t>central</a:t>
            </a:r>
            <a:r>
              <a:rPr lang="it-IT" dirty="0"/>
              <a:t> </a:t>
            </a:r>
            <a:r>
              <a:rPr lang="it-IT" dirty="0" err="1"/>
              <a:t>bank</a:t>
            </a:r>
            <a:r>
              <a:rPr lang="it-IT" dirty="0"/>
              <a:t> </a:t>
            </a:r>
            <a:r>
              <a:rPr lang="it-IT" dirty="0" err="1"/>
              <a:t>is</a:t>
            </a:r>
            <a:r>
              <a:rPr lang="it-IT" dirty="0"/>
              <a:t> the </a:t>
            </a:r>
            <a:r>
              <a:rPr lang="it-IT" dirty="0" err="1"/>
              <a:t>engine</a:t>
            </a:r>
            <a:r>
              <a:rPr lang="it-IT" dirty="0"/>
              <a:t> for </a:t>
            </a:r>
            <a:r>
              <a:rPr lang="it-IT" dirty="0" err="1"/>
              <a:t>bank</a:t>
            </a:r>
            <a:r>
              <a:rPr lang="it-IT" dirty="0"/>
              <a:t> </a:t>
            </a:r>
            <a:r>
              <a:rPr lang="it-IT" dirty="0" err="1"/>
              <a:t>intermediation</a:t>
            </a:r>
            <a:r>
              <a:rPr lang="it-IT" dirty="0"/>
              <a:t>. </a:t>
            </a:r>
            <a:r>
              <a:rPr lang="it-IT" dirty="0" err="1"/>
              <a:t>Subsidy</a:t>
            </a:r>
            <a:r>
              <a:rPr lang="it-IT" dirty="0"/>
              <a:t> or </a:t>
            </a:r>
            <a:r>
              <a:rPr lang="it-IT" dirty="0" err="1"/>
              <a:t>what</a:t>
            </a:r>
            <a:r>
              <a:rPr lang="it-IT" dirty="0"/>
              <a:t>?</a:t>
            </a:r>
          </a:p>
          <a:p>
            <a:pPr marL="514350" indent="-514350">
              <a:buFont typeface="+mj-lt"/>
              <a:buAutoNum type="arabicPeriod"/>
            </a:pPr>
            <a:r>
              <a:rPr lang="it-IT" dirty="0" err="1"/>
              <a:t>Remuneration</a:t>
            </a:r>
            <a:r>
              <a:rPr lang="it-IT" dirty="0"/>
              <a:t> of </a:t>
            </a:r>
            <a:r>
              <a:rPr lang="it-IT" dirty="0" err="1"/>
              <a:t>digital</a:t>
            </a:r>
            <a:r>
              <a:rPr lang="it-IT" dirty="0"/>
              <a:t> </a:t>
            </a:r>
            <a:r>
              <a:rPr lang="it-IT" dirty="0" err="1"/>
              <a:t>money</a:t>
            </a:r>
            <a:r>
              <a:rPr lang="it-IT" dirty="0"/>
              <a:t> or </a:t>
            </a:r>
            <a:r>
              <a:rPr lang="it-IT" dirty="0" err="1"/>
              <a:t>not</a:t>
            </a:r>
            <a:r>
              <a:rPr lang="it-IT" dirty="0"/>
              <a:t>?</a:t>
            </a:r>
          </a:p>
          <a:p>
            <a:pPr marL="514350" indent="-514350">
              <a:buFont typeface="+mj-lt"/>
              <a:buAutoNum type="arabicPeriod"/>
            </a:pPr>
            <a:r>
              <a:rPr lang="it-IT" dirty="0" err="1"/>
              <a:t>Substitution</a:t>
            </a:r>
            <a:r>
              <a:rPr lang="it-IT" dirty="0"/>
              <a:t> </a:t>
            </a:r>
            <a:r>
              <a:rPr lang="it-IT" dirty="0" err="1"/>
              <a:t>between</a:t>
            </a:r>
            <a:r>
              <a:rPr lang="it-IT" dirty="0"/>
              <a:t> CBDC and commercial </a:t>
            </a:r>
            <a:r>
              <a:rPr lang="it-IT" dirty="0" err="1"/>
              <a:t>bank</a:t>
            </a:r>
            <a:r>
              <a:rPr lang="it-IT" dirty="0"/>
              <a:t> </a:t>
            </a:r>
            <a:r>
              <a:rPr lang="it-IT" dirty="0" err="1"/>
              <a:t>money</a:t>
            </a:r>
            <a:r>
              <a:rPr lang="it-IT" dirty="0"/>
              <a:t>.</a:t>
            </a:r>
          </a:p>
          <a:p>
            <a:pPr marL="514350" indent="-514350">
              <a:buFont typeface="+mj-lt"/>
              <a:buAutoNum type="arabicPeriod"/>
            </a:pPr>
            <a:r>
              <a:rPr lang="it-IT" dirty="0" err="1"/>
              <a:t>Increase</a:t>
            </a:r>
            <a:r>
              <a:rPr lang="it-IT" dirty="0"/>
              <a:t> of </a:t>
            </a:r>
            <a:r>
              <a:rPr lang="it-IT" dirty="0" err="1"/>
              <a:t>banks</a:t>
            </a:r>
            <a:r>
              <a:rPr lang="it-IT" dirty="0"/>
              <a:t>’ </a:t>
            </a:r>
            <a:r>
              <a:rPr lang="it-IT" dirty="0" err="1"/>
              <a:t>funding</a:t>
            </a:r>
            <a:r>
              <a:rPr lang="it-IT" dirty="0"/>
              <a:t> </a:t>
            </a:r>
            <a:r>
              <a:rPr lang="it-IT" dirty="0" err="1"/>
              <a:t>costs</a:t>
            </a:r>
            <a:endParaRPr lang="it-IT" dirty="0"/>
          </a:p>
          <a:p>
            <a:pPr marL="514350" indent="-514350">
              <a:buFont typeface="+mj-lt"/>
              <a:buAutoNum type="arabicPeriod"/>
            </a:pPr>
            <a:r>
              <a:rPr lang="it-IT" dirty="0" err="1"/>
              <a:t>Higher</a:t>
            </a:r>
            <a:r>
              <a:rPr lang="it-IT" dirty="0"/>
              <a:t> </a:t>
            </a:r>
            <a:r>
              <a:rPr lang="it-IT" dirty="0" err="1"/>
              <a:t>interest</a:t>
            </a:r>
            <a:r>
              <a:rPr lang="it-IT" dirty="0"/>
              <a:t> rate/</a:t>
            </a:r>
            <a:r>
              <a:rPr lang="it-IT" dirty="0" err="1"/>
              <a:t>lower</a:t>
            </a:r>
            <a:r>
              <a:rPr lang="it-IT" dirty="0"/>
              <a:t> </a:t>
            </a:r>
            <a:r>
              <a:rPr lang="it-IT" dirty="0" err="1"/>
              <a:t>loans</a:t>
            </a:r>
            <a:r>
              <a:rPr lang="it-IT" dirty="0"/>
              <a:t> to the economy</a:t>
            </a:r>
          </a:p>
          <a:p>
            <a:pPr marL="514350" indent="-514350">
              <a:buFont typeface="+mj-lt"/>
              <a:buAutoNum type="arabicPeriod"/>
            </a:pPr>
            <a:r>
              <a:rPr lang="it-IT" dirty="0" err="1"/>
              <a:t>Effect</a:t>
            </a:r>
            <a:r>
              <a:rPr lang="it-IT" dirty="0"/>
              <a:t> on the </a:t>
            </a:r>
            <a:r>
              <a:rPr lang="it-IT" dirty="0" err="1"/>
              <a:t>safe</a:t>
            </a:r>
            <a:r>
              <a:rPr lang="it-IT" dirty="0"/>
              <a:t> </a:t>
            </a:r>
            <a:r>
              <a:rPr lang="it-IT" dirty="0" err="1"/>
              <a:t>asset</a:t>
            </a:r>
            <a:r>
              <a:rPr lang="it-IT" dirty="0"/>
              <a:t> </a:t>
            </a:r>
            <a:r>
              <a:rPr lang="it-IT" dirty="0" err="1"/>
              <a:t>interest</a:t>
            </a:r>
            <a:r>
              <a:rPr lang="it-IT" dirty="0"/>
              <a:t> rate/</a:t>
            </a:r>
            <a:r>
              <a:rPr lang="it-IT" dirty="0" err="1"/>
              <a:t>monetary</a:t>
            </a:r>
            <a:r>
              <a:rPr lang="it-IT" dirty="0"/>
              <a:t> policy</a:t>
            </a:r>
          </a:p>
          <a:p>
            <a:pPr marL="514350" indent="-514350">
              <a:buFont typeface="+mj-lt"/>
              <a:buAutoNum type="arabicPeriod"/>
            </a:pPr>
            <a:r>
              <a:rPr lang="it-IT" dirty="0"/>
              <a:t>Digital </a:t>
            </a:r>
            <a:r>
              <a:rPr lang="it-IT" dirty="0" err="1"/>
              <a:t>bank</a:t>
            </a:r>
            <a:r>
              <a:rPr lang="it-IT" dirty="0"/>
              <a:t> </a:t>
            </a:r>
            <a:r>
              <a:rPr lang="it-IT" dirty="0" err="1"/>
              <a:t>runs</a:t>
            </a:r>
            <a:endParaRPr lang="it-IT" dirty="0"/>
          </a:p>
          <a:p>
            <a:pPr marL="0" indent="0">
              <a:buNone/>
            </a:pPr>
            <a:endParaRPr lang="it-IT" dirty="0"/>
          </a:p>
        </p:txBody>
      </p:sp>
    </p:spTree>
    <p:extLst>
      <p:ext uri="{BB962C8B-B14F-4D97-AF65-F5344CB8AC3E}">
        <p14:creationId xmlns:p14="http://schemas.microsoft.com/office/powerpoint/2010/main" val="174813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151A46-EEB2-EA40-A390-E80FDB7B1812}"/>
              </a:ext>
            </a:extLst>
          </p:cNvPr>
          <p:cNvSpPr>
            <a:spLocks noGrp="1"/>
          </p:cNvSpPr>
          <p:nvPr>
            <p:ph type="title"/>
          </p:nvPr>
        </p:nvSpPr>
        <p:spPr>
          <a:xfrm>
            <a:off x="267629" y="234176"/>
            <a:ext cx="7667857" cy="731684"/>
          </a:xfrm>
        </p:spPr>
        <p:txBody>
          <a:bodyPr>
            <a:normAutofit/>
          </a:bodyPr>
          <a:lstStyle/>
          <a:p>
            <a:r>
              <a:rPr lang="it-IT" dirty="0"/>
              <a:t>2. State of the art</a:t>
            </a:r>
          </a:p>
        </p:txBody>
      </p:sp>
      <p:sp>
        <p:nvSpPr>
          <p:cNvPr id="3" name="Segnaposto contenuto 2">
            <a:extLst>
              <a:ext uri="{FF2B5EF4-FFF2-40B4-BE49-F238E27FC236}">
                <a16:creationId xmlns:a16="http://schemas.microsoft.com/office/drawing/2014/main" id="{C73184F8-3E32-1143-AE9A-485C480EF713}"/>
              </a:ext>
            </a:extLst>
          </p:cNvPr>
          <p:cNvSpPr>
            <a:spLocks noGrp="1"/>
          </p:cNvSpPr>
          <p:nvPr>
            <p:ph idx="1"/>
          </p:nvPr>
        </p:nvSpPr>
        <p:spPr>
          <a:xfrm>
            <a:off x="267629" y="1579177"/>
            <a:ext cx="3144644" cy="4351338"/>
          </a:xfrm>
        </p:spPr>
        <p:txBody>
          <a:bodyPr>
            <a:normAutofit fontScale="85000" lnSpcReduction="20000"/>
          </a:bodyPr>
          <a:lstStyle/>
          <a:p>
            <a:pPr marL="0" indent="0">
              <a:buNone/>
            </a:pPr>
            <a:r>
              <a:rPr lang="it-IT" dirty="0"/>
              <a:t>Barontini and Holden (2019) </a:t>
            </a:r>
            <a:r>
              <a:rPr lang="it-IT" dirty="0" err="1"/>
              <a:t>Boar</a:t>
            </a:r>
            <a:r>
              <a:rPr lang="it-IT" dirty="0"/>
              <a:t> et al (2020) </a:t>
            </a:r>
            <a:r>
              <a:rPr lang="it-IT" dirty="0" err="1"/>
              <a:t>survey</a:t>
            </a:r>
            <a:r>
              <a:rPr lang="it-IT" dirty="0"/>
              <a:t>:</a:t>
            </a:r>
          </a:p>
          <a:p>
            <a:pPr marL="0" indent="0">
              <a:buNone/>
            </a:pPr>
            <a:r>
              <a:rPr lang="it-IT" dirty="0"/>
              <a:t>63 </a:t>
            </a:r>
            <a:r>
              <a:rPr lang="it-IT" dirty="0" err="1"/>
              <a:t>central</a:t>
            </a:r>
            <a:r>
              <a:rPr lang="it-IT" dirty="0"/>
              <a:t> </a:t>
            </a:r>
            <a:r>
              <a:rPr lang="it-IT" dirty="0" err="1"/>
              <a:t>banks</a:t>
            </a:r>
            <a:r>
              <a:rPr lang="it-IT" dirty="0"/>
              <a:t> </a:t>
            </a:r>
            <a:r>
              <a:rPr lang="it-IT" dirty="0" err="1"/>
              <a:t>replied</a:t>
            </a:r>
            <a:r>
              <a:rPr lang="it-IT" dirty="0"/>
              <a:t> to the </a:t>
            </a:r>
            <a:r>
              <a:rPr lang="it-IT" dirty="0" err="1"/>
              <a:t>survey</a:t>
            </a:r>
            <a:r>
              <a:rPr lang="it-IT" dirty="0"/>
              <a:t>, of </a:t>
            </a:r>
            <a:r>
              <a:rPr lang="it-IT" dirty="0" err="1"/>
              <a:t>which</a:t>
            </a:r>
            <a:r>
              <a:rPr lang="it-IT" dirty="0"/>
              <a:t> 41 are </a:t>
            </a:r>
            <a:r>
              <a:rPr lang="it-IT" dirty="0" err="1"/>
              <a:t>located</a:t>
            </a:r>
            <a:r>
              <a:rPr lang="it-IT" dirty="0"/>
              <a:t> in </a:t>
            </a:r>
            <a:r>
              <a:rPr lang="it-IT" dirty="0" err="1"/>
              <a:t>emerging</a:t>
            </a:r>
            <a:r>
              <a:rPr lang="it-IT" dirty="0"/>
              <a:t> market </a:t>
            </a:r>
            <a:r>
              <a:rPr lang="it-IT" dirty="0" err="1"/>
              <a:t>economies</a:t>
            </a:r>
            <a:r>
              <a:rPr lang="it-IT" dirty="0"/>
              <a:t> and 22 in </a:t>
            </a:r>
            <a:r>
              <a:rPr lang="it-IT" dirty="0" err="1"/>
              <a:t>advanced</a:t>
            </a:r>
            <a:r>
              <a:rPr lang="it-IT" dirty="0"/>
              <a:t> </a:t>
            </a:r>
            <a:r>
              <a:rPr lang="it-IT" dirty="0" err="1"/>
              <a:t>economies</a:t>
            </a:r>
            <a:r>
              <a:rPr lang="it-IT" dirty="0"/>
              <a:t>. </a:t>
            </a:r>
          </a:p>
          <a:p>
            <a:pPr marL="0" indent="0">
              <a:buNone/>
            </a:pPr>
            <a:r>
              <a:rPr lang="it-IT" dirty="0"/>
              <a:t>The </a:t>
            </a:r>
            <a:r>
              <a:rPr lang="it-IT" dirty="0" err="1"/>
              <a:t>respondents</a:t>
            </a:r>
            <a:r>
              <a:rPr lang="it-IT" dirty="0"/>
              <a:t> </a:t>
            </a:r>
            <a:r>
              <a:rPr lang="it-IT" dirty="0" err="1"/>
              <a:t>represent</a:t>
            </a:r>
            <a:r>
              <a:rPr lang="it-IT" dirty="0"/>
              <a:t> </a:t>
            </a:r>
            <a:r>
              <a:rPr lang="it-IT" dirty="0" err="1"/>
              <a:t>close</a:t>
            </a:r>
            <a:r>
              <a:rPr lang="it-IT" dirty="0"/>
              <a:t> to 80% of the </a:t>
            </a:r>
            <a:r>
              <a:rPr lang="it-IT" dirty="0" err="1"/>
              <a:t>world’s</a:t>
            </a:r>
            <a:r>
              <a:rPr lang="it-IT" dirty="0"/>
              <a:t> </a:t>
            </a:r>
            <a:r>
              <a:rPr lang="it-IT" dirty="0" err="1"/>
              <a:t>population</a:t>
            </a:r>
            <a:r>
              <a:rPr lang="it-IT" dirty="0"/>
              <a:t> and over 90% of </a:t>
            </a:r>
            <a:r>
              <a:rPr lang="it-IT" dirty="0" err="1"/>
              <a:t>its</a:t>
            </a:r>
            <a:r>
              <a:rPr lang="it-IT" dirty="0"/>
              <a:t> </a:t>
            </a:r>
            <a:r>
              <a:rPr lang="it-IT" dirty="0" err="1"/>
              <a:t>economic</a:t>
            </a:r>
            <a:r>
              <a:rPr lang="it-IT" dirty="0"/>
              <a:t> output. </a:t>
            </a:r>
          </a:p>
          <a:p>
            <a:endParaRPr lang="it-IT" dirty="0"/>
          </a:p>
        </p:txBody>
      </p:sp>
      <p:pic>
        <p:nvPicPr>
          <p:cNvPr id="4" name="Immagine 3">
            <a:extLst>
              <a:ext uri="{FF2B5EF4-FFF2-40B4-BE49-F238E27FC236}">
                <a16:creationId xmlns:a16="http://schemas.microsoft.com/office/drawing/2014/main" id="{BBD23855-1698-4C4A-B5FF-4BFD39B564E7}"/>
              </a:ext>
            </a:extLst>
          </p:cNvPr>
          <p:cNvPicPr>
            <a:picLocks noChangeAspect="1"/>
          </p:cNvPicPr>
          <p:nvPr/>
        </p:nvPicPr>
        <p:blipFill>
          <a:blip r:embed="rId2"/>
          <a:stretch>
            <a:fillRect/>
          </a:stretch>
        </p:blipFill>
        <p:spPr>
          <a:xfrm>
            <a:off x="3685794" y="1165942"/>
            <a:ext cx="4864623" cy="2648415"/>
          </a:xfrm>
          <a:prstGeom prst="rect">
            <a:avLst/>
          </a:prstGeom>
        </p:spPr>
      </p:pic>
      <p:pic>
        <p:nvPicPr>
          <p:cNvPr id="5" name="Immagine 4">
            <a:extLst>
              <a:ext uri="{FF2B5EF4-FFF2-40B4-BE49-F238E27FC236}">
                <a16:creationId xmlns:a16="http://schemas.microsoft.com/office/drawing/2014/main" id="{A93EF932-4584-0242-BB14-39882953ABD3}"/>
              </a:ext>
            </a:extLst>
          </p:cNvPr>
          <p:cNvPicPr>
            <a:picLocks noChangeAspect="1"/>
          </p:cNvPicPr>
          <p:nvPr/>
        </p:nvPicPr>
        <p:blipFill>
          <a:blip r:embed="rId3"/>
          <a:stretch>
            <a:fillRect/>
          </a:stretch>
        </p:blipFill>
        <p:spPr>
          <a:xfrm>
            <a:off x="3319903" y="3754846"/>
            <a:ext cx="5596404" cy="3040566"/>
          </a:xfrm>
          <a:prstGeom prst="rect">
            <a:avLst/>
          </a:prstGeom>
        </p:spPr>
      </p:pic>
    </p:spTree>
    <p:extLst>
      <p:ext uri="{BB962C8B-B14F-4D97-AF65-F5344CB8AC3E}">
        <p14:creationId xmlns:p14="http://schemas.microsoft.com/office/powerpoint/2010/main" val="80024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8650" y="0"/>
            <a:ext cx="7886700" cy="1325563"/>
          </a:xfrm>
        </p:spPr>
        <p:txBody>
          <a:bodyPr/>
          <a:lstStyle/>
          <a:p>
            <a:r>
              <a:rPr lang="it-IT" dirty="0" err="1"/>
              <a:t>Two</a:t>
            </a:r>
            <a:r>
              <a:rPr lang="it-IT" dirty="0"/>
              <a:t> </a:t>
            </a:r>
            <a:r>
              <a:rPr lang="it-IT" dirty="0" err="1"/>
              <a:t>scenarios</a:t>
            </a:r>
            <a:r>
              <a:rPr lang="it-IT" dirty="0"/>
              <a:t>: </a:t>
            </a:r>
          </a:p>
        </p:txBody>
      </p:sp>
      <p:sp>
        <p:nvSpPr>
          <p:cNvPr id="3" name="Segnaposto contenuto 2"/>
          <p:cNvSpPr>
            <a:spLocks noGrp="1"/>
          </p:cNvSpPr>
          <p:nvPr>
            <p:ph idx="1"/>
          </p:nvPr>
        </p:nvSpPr>
        <p:spPr>
          <a:xfrm>
            <a:off x="494835" y="1140359"/>
            <a:ext cx="7886700" cy="4351338"/>
          </a:xfrm>
        </p:spPr>
        <p:txBody>
          <a:bodyPr>
            <a:normAutofit lnSpcReduction="10000"/>
          </a:bodyPr>
          <a:lstStyle/>
          <a:p>
            <a:pPr marL="0" indent="0">
              <a:buNone/>
            </a:pPr>
            <a:r>
              <a:rPr lang="it-IT" dirty="0"/>
              <a:t>1. CBDC </a:t>
            </a:r>
            <a:r>
              <a:rPr lang="it-IT" dirty="0" err="1"/>
              <a:t>replaces</a:t>
            </a:r>
            <a:r>
              <a:rPr lang="it-IT" dirty="0"/>
              <a:t> the use of </a:t>
            </a:r>
            <a:r>
              <a:rPr lang="it-IT" dirty="0" err="1"/>
              <a:t>banknotes</a:t>
            </a:r>
            <a:r>
              <a:rPr lang="it-IT" dirty="0"/>
              <a:t> by </a:t>
            </a:r>
            <a:r>
              <a:rPr lang="it-IT" dirty="0" err="1"/>
              <a:t>households</a:t>
            </a:r>
            <a:r>
              <a:rPr lang="it-IT" dirty="0"/>
              <a:t>. </a:t>
            </a:r>
          </a:p>
          <a:p>
            <a:pPr marL="0" indent="0">
              <a:buNone/>
            </a:pPr>
            <a:r>
              <a:rPr lang="it-IT" dirty="0"/>
              <a:t>The balance </a:t>
            </a:r>
            <a:r>
              <a:rPr lang="it-IT" dirty="0" err="1"/>
              <a:t>sheet</a:t>
            </a:r>
            <a:r>
              <a:rPr lang="it-IT" dirty="0"/>
              <a:t> of </a:t>
            </a:r>
            <a:r>
              <a:rPr lang="it-IT" dirty="0" err="1"/>
              <a:t>banks</a:t>
            </a:r>
            <a:r>
              <a:rPr lang="it-IT" dirty="0"/>
              <a:t> and </a:t>
            </a:r>
            <a:r>
              <a:rPr lang="it-IT" dirty="0" err="1"/>
              <a:t>central</a:t>
            </a:r>
            <a:r>
              <a:rPr lang="it-IT" dirty="0"/>
              <a:t> </a:t>
            </a:r>
            <a:r>
              <a:rPr lang="it-IT" dirty="0" err="1"/>
              <a:t>bank</a:t>
            </a:r>
            <a:r>
              <a:rPr lang="it-IT" dirty="0"/>
              <a:t> </a:t>
            </a:r>
            <a:r>
              <a:rPr lang="it-IT" dirty="0" err="1"/>
              <a:t>would</a:t>
            </a:r>
            <a:r>
              <a:rPr lang="it-IT" dirty="0"/>
              <a:t> </a:t>
            </a:r>
            <a:r>
              <a:rPr lang="it-IT" dirty="0" err="1"/>
              <a:t>change</a:t>
            </a:r>
            <a:r>
              <a:rPr lang="it-IT" dirty="0"/>
              <a:t> </a:t>
            </a:r>
            <a:r>
              <a:rPr lang="it-IT" dirty="0" err="1"/>
              <a:t>but</a:t>
            </a:r>
            <a:r>
              <a:rPr lang="it-IT" dirty="0"/>
              <a:t> the </a:t>
            </a:r>
            <a:r>
              <a:rPr lang="it-IT" dirty="0" err="1"/>
              <a:t>effect</a:t>
            </a:r>
            <a:r>
              <a:rPr lang="it-IT" dirty="0"/>
              <a:t> on the economy </a:t>
            </a:r>
            <a:r>
              <a:rPr lang="it-IT" dirty="0" err="1"/>
              <a:t>is</a:t>
            </a:r>
            <a:r>
              <a:rPr lang="it-IT" dirty="0"/>
              <a:t> minor.</a:t>
            </a:r>
          </a:p>
          <a:p>
            <a:pPr marL="0" indent="0">
              <a:buNone/>
            </a:pPr>
            <a:r>
              <a:rPr lang="it-IT" dirty="0"/>
              <a:t>2. CBDC </a:t>
            </a:r>
            <a:r>
              <a:rPr lang="it-IT" dirty="0" err="1"/>
              <a:t>replaces</a:t>
            </a:r>
            <a:r>
              <a:rPr lang="it-IT" dirty="0"/>
              <a:t> </a:t>
            </a:r>
            <a:r>
              <a:rPr lang="it-IT" dirty="0" err="1"/>
              <a:t>bank</a:t>
            </a:r>
            <a:r>
              <a:rPr lang="it-IT" dirty="0"/>
              <a:t> </a:t>
            </a:r>
            <a:r>
              <a:rPr lang="it-IT" dirty="0" err="1"/>
              <a:t>deposits</a:t>
            </a:r>
            <a:r>
              <a:rPr lang="it-IT" dirty="0"/>
              <a:t>.</a:t>
            </a:r>
          </a:p>
          <a:p>
            <a:pPr marL="0" indent="0">
              <a:buNone/>
            </a:pPr>
            <a:r>
              <a:rPr lang="it-IT" dirty="0" err="1"/>
              <a:t>Higher</a:t>
            </a:r>
            <a:r>
              <a:rPr lang="it-IT" dirty="0"/>
              <a:t> </a:t>
            </a:r>
            <a:r>
              <a:rPr lang="it-IT" dirty="0" err="1"/>
              <a:t>funding</a:t>
            </a:r>
            <a:r>
              <a:rPr lang="it-IT" dirty="0"/>
              <a:t> </a:t>
            </a:r>
            <a:r>
              <a:rPr lang="it-IT" dirty="0" err="1"/>
              <a:t>costs</a:t>
            </a:r>
            <a:r>
              <a:rPr lang="it-IT" dirty="0"/>
              <a:t>, </a:t>
            </a:r>
            <a:r>
              <a:rPr lang="it-IT" dirty="0" err="1"/>
              <a:t>larger</a:t>
            </a:r>
            <a:r>
              <a:rPr lang="it-IT" dirty="0"/>
              <a:t> balance </a:t>
            </a:r>
            <a:r>
              <a:rPr lang="it-IT" dirty="0" err="1"/>
              <a:t>sheet</a:t>
            </a:r>
            <a:r>
              <a:rPr lang="it-IT" dirty="0"/>
              <a:t> of the Central </a:t>
            </a:r>
            <a:r>
              <a:rPr lang="it-IT" dirty="0" err="1"/>
              <a:t>Bank</a:t>
            </a:r>
            <a:r>
              <a:rPr lang="it-IT" dirty="0"/>
              <a:t>, </a:t>
            </a:r>
            <a:r>
              <a:rPr lang="it-IT" dirty="0" err="1"/>
              <a:t>collateral</a:t>
            </a:r>
            <a:r>
              <a:rPr lang="it-IT" dirty="0"/>
              <a:t> </a:t>
            </a:r>
            <a:r>
              <a:rPr lang="it-IT" dirty="0" err="1"/>
              <a:t>scarcity</a:t>
            </a:r>
            <a:r>
              <a:rPr lang="it-IT" dirty="0"/>
              <a:t>, </a:t>
            </a:r>
            <a:r>
              <a:rPr lang="it-IT" dirty="0" err="1"/>
              <a:t>disintermediation</a:t>
            </a:r>
            <a:r>
              <a:rPr lang="it-IT" dirty="0"/>
              <a:t>. In the </a:t>
            </a:r>
            <a:r>
              <a:rPr lang="it-IT" dirty="0" err="1"/>
              <a:t>extreme</a:t>
            </a:r>
            <a:r>
              <a:rPr lang="it-IT" dirty="0"/>
              <a:t> (full </a:t>
            </a:r>
            <a:r>
              <a:rPr lang="it-IT" dirty="0" err="1"/>
              <a:t>substitution</a:t>
            </a:r>
            <a:r>
              <a:rPr lang="it-IT" dirty="0"/>
              <a:t>): </a:t>
            </a:r>
            <a:r>
              <a:rPr lang="it-IT" dirty="0" err="1"/>
              <a:t>banks</a:t>
            </a:r>
            <a:r>
              <a:rPr lang="it-IT" dirty="0"/>
              <a:t> do </a:t>
            </a:r>
            <a:r>
              <a:rPr lang="it-IT" dirty="0" err="1"/>
              <a:t>not</a:t>
            </a:r>
            <a:r>
              <a:rPr lang="it-IT" dirty="0"/>
              <a:t> create </a:t>
            </a:r>
            <a:r>
              <a:rPr lang="it-IT" dirty="0" err="1"/>
              <a:t>money</a:t>
            </a:r>
            <a:r>
              <a:rPr lang="it-IT" dirty="0"/>
              <a:t>, </a:t>
            </a:r>
            <a:r>
              <a:rPr lang="it-IT" dirty="0" err="1"/>
              <a:t>monetary</a:t>
            </a:r>
            <a:r>
              <a:rPr lang="it-IT" dirty="0"/>
              <a:t> policy rate </a:t>
            </a:r>
            <a:r>
              <a:rPr lang="it-IT" dirty="0" err="1"/>
              <a:t>would</a:t>
            </a:r>
            <a:r>
              <a:rPr lang="it-IT" dirty="0"/>
              <a:t> be </a:t>
            </a:r>
            <a:r>
              <a:rPr lang="it-IT" dirty="0" err="1"/>
              <a:t>given</a:t>
            </a:r>
            <a:r>
              <a:rPr lang="it-IT" dirty="0"/>
              <a:t> by </a:t>
            </a:r>
            <a:r>
              <a:rPr lang="it-IT" dirty="0" err="1"/>
              <a:t>refinancing</a:t>
            </a:r>
            <a:r>
              <a:rPr lang="it-IT" dirty="0"/>
              <a:t> </a:t>
            </a:r>
            <a:r>
              <a:rPr lang="it-IT" dirty="0" err="1"/>
              <a:t>conditions</a:t>
            </a:r>
            <a:r>
              <a:rPr lang="it-IT" dirty="0"/>
              <a:t> of the banking </a:t>
            </a:r>
            <a:r>
              <a:rPr lang="it-IT" dirty="0" err="1"/>
              <a:t>system</a:t>
            </a:r>
            <a:r>
              <a:rPr lang="it-IT" dirty="0"/>
              <a:t> </a:t>
            </a:r>
            <a:r>
              <a:rPr lang="it-IT" dirty="0" err="1"/>
              <a:t>but</a:t>
            </a:r>
            <a:r>
              <a:rPr lang="it-IT" dirty="0"/>
              <a:t> by the </a:t>
            </a:r>
            <a:r>
              <a:rPr lang="it-IT" dirty="0" err="1"/>
              <a:t>interest</a:t>
            </a:r>
            <a:r>
              <a:rPr lang="it-IT" dirty="0"/>
              <a:t> rate </a:t>
            </a:r>
            <a:r>
              <a:rPr lang="it-IT" dirty="0" err="1"/>
              <a:t>paid</a:t>
            </a:r>
            <a:r>
              <a:rPr lang="it-IT" dirty="0"/>
              <a:t> on CBDC.  </a:t>
            </a:r>
          </a:p>
          <a:p>
            <a:pPr marL="0" indent="0">
              <a:buNone/>
            </a:pPr>
            <a:endParaRPr lang="it-IT" dirty="0"/>
          </a:p>
        </p:txBody>
      </p:sp>
    </p:spTree>
    <p:extLst>
      <p:ext uri="{BB962C8B-B14F-4D97-AF65-F5344CB8AC3E}">
        <p14:creationId xmlns:p14="http://schemas.microsoft.com/office/powerpoint/2010/main" val="408371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820000-84AA-9241-B510-D0BD8D4EE9EB}"/>
              </a:ext>
            </a:extLst>
          </p:cNvPr>
          <p:cNvSpPr>
            <a:spLocks noGrp="1"/>
          </p:cNvSpPr>
          <p:nvPr>
            <p:ph type="title"/>
          </p:nvPr>
        </p:nvSpPr>
        <p:spPr>
          <a:xfrm>
            <a:off x="606348" y="0"/>
            <a:ext cx="7886700" cy="1325563"/>
          </a:xfrm>
        </p:spPr>
        <p:txBody>
          <a:bodyPr/>
          <a:lstStyle/>
          <a:p>
            <a:r>
              <a:rPr lang="it-IT" dirty="0"/>
              <a:t>Central Bank</a:t>
            </a:r>
          </a:p>
        </p:txBody>
      </p:sp>
      <p:sp>
        <p:nvSpPr>
          <p:cNvPr id="3" name="Segnaposto contenuto 2">
            <a:extLst>
              <a:ext uri="{FF2B5EF4-FFF2-40B4-BE49-F238E27FC236}">
                <a16:creationId xmlns:a16="http://schemas.microsoft.com/office/drawing/2014/main" id="{92AA5E97-F4E3-EA43-8645-33C3B3898C1D}"/>
              </a:ext>
            </a:extLst>
          </p:cNvPr>
          <p:cNvSpPr>
            <a:spLocks noGrp="1"/>
          </p:cNvSpPr>
          <p:nvPr>
            <p:ph idx="1"/>
          </p:nvPr>
        </p:nvSpPr>
        <p:spPr>
          <a:xfrm>
            <a:off x="213964" y="944679"/>
            <a:ext cx="8671468" cy="5411516"/>
          </a:xfrm>
        </p:spPr>
        <p:txBody>
          <a:bodyPr>
            <a:noAutofit/>
          </a:bodyPr>
          <a:lstStyle/>
          <a:p>
            <a:pPr marL="0" indent="0">
              <a:buNone/>
            </a:pPr>
            <a:r>
              <a:rPr lang="it-IT" sz="2000" dirty="0"/>
              <a:t>The </a:t>
            </a:r>
            <a:r>
              <a:rPr lang="it-IT" sz="2000" dirty="0" err="1"/>
              <a:t>central</a:t>
            </a:r>
            <a:r>
              <a:rPr lang="it-IT" sz="2000" dirty="0"/>
              <a:t> </a:t>
            </a:r>
            <a:r>
              <a:rPr lang="it-IT" sz="2000" dirty="0" err="1"/>
              <a:t>bank</a:t>
            </a:r>
            <a:r>
              <a:rPr lang="it-IT" sz="2000" dirty="0"/>
              <a:t> </a:t>
            </a:r>
            <a:r>
              <a:rPr lang="it-IT" sz="2000" dirty="0" err="1"/>
              <a:t>would</a:t>
            </a:r>
            <a:r>
              <a:rPr lang="it-IT" sz="2000" dirty="0"/>
              <a:t> </a:t>
            </a:r>
            <a:r>
              <a:rPr lang="it-IT" sz="2000" dirty="0" err="1"/>
              <a:t>expand</a:t>
            </a:r>
            <a:r>
              <a:rPr lang="it-IT" sz="2000" dirty="0"/>
              <a:t> </a:t>
            </a:r>
            <a:r>
              <a:rPr lang="it-IT" sz="2000" dirty="0" err="1"/>
              <a:t>its</a:t>
            </a:r>
            <a:r>
              <a:rPr lang="it-IT" sz="2000" dirty="0"/>
              <a:t> </a:t>
            </a:r>
            <a:r>
              <a:rPr lang="it-IT" sz="2000" dirty="0" err="1"/>
              <a:t>role</a:t>
            </a:r>
            <a:r>
              <a:rPr lang="it-IT" sz="2000" dirty="0"/>
              <a:t> in the economy and </a:t>
            </a:r>
            <a:r>
              <a:rPr lang="it-IT" sz="2000" dirty="0" err="1"/>
              <a:t>its</a:t>
            </a:r>
            <a:r>
              <a:rPr lang="it-IT" sz="2000" dirty="0"/>
              <a:t> </a:t>
            </a:r>
            <a:r>
              <a:rPr lang="it-IT" sz="2000" dirty="0" err="1"/>
              <a:t>risk</a:t>
            </a:r>
            <a:r>
              <a:rPr lang="it-IT" sz="2000" dirty="0"/>
              <a:t> </a:t>
            </a:r>
            <a:r>
              <a:rPr lang="it-IT" sz="2000" dirty="0" err="1"/>
              <a:t>exposure</a:t>
            </a:r>
            <a:r>
              <a:rPr lang="it-IT" sz="2000" dirty="0"/>
              <a:t> </a:t>
            </a:r>
            <a:r>
              <a:rPr lang="it-IT" sz="2000" dirty="0" err="1"/>
              <a:t>buying</a:t>
            </a:r>
            <a:r>
              <a:rPr lang="it-IT" sz="2000" dirty="0"/>
              <a:t> </a:t>
            </a:r>
            <a:r>
              <a:rPr lang="it-IT" sz="2000" dirty="0" err="1"/>
              <a:t>assets</a:t>
            </a:r>
            <a:r>
              <a:rPr lang="it-IT" sz="2000" dirty="0"/>
              <a:t> (</a:t>
            </a:r>
            <a:r>
              <a:rPr lang="it-IT" sz="2000" dirty="0" err="1"/>
              <a:t>loans</a:t>
            </a:r>
            <a:r>
              <a:rPr lang="it-IT" sz="2000" dirty="0"/>
              <a:t> and </a:t>
            </a:r>
            <a:r>
              <a:rPr lang="it-IT" sz="2000" dirty="0" err="1"/>
              <a:t>securities</a:t>
            </a:r>
            <a:r>
              <a:rPr lang="it-IT" sz="2000" dirty="0"/>
              <a:t>) </a:t>
            </a:r>
            <a:r>
              <a:rPr lang="it-IT" sz="2000" dirty="0" err="1"/>
              <a:t>against</a:t>
            </a:r>
            <a:r>
              <a:rPr lang="it-IT" sz="2000" dirty="0"/>
              <a:t> CBDC. </a:t>
            </a:r>
            <a:r>
              <a:rPr lang="it-IT" sz="2000" dirty="0" err="1"/>
              <a:t>Illiquid</a:t>
            </a:r>
            <a:r>
              <a:rPr lang="it-IT" sz="2000" dirty="0"/>
              <a:t> </a:t>
            </a:r>
            <a:r>
              <a:rPr lang="it-IT" sz="2000" dirty="0" err="1"/>
              <a:t>assets</a:t>
            </a:r>
            <a:r>
              <a:rPr lang="it-IT" sz="2000" dirty="0"/>
              <a:t>, </a:t>
            </a:r>
            <a:r>
              <a:rPr lang="it-IT" sz="2000" dirty="0" err="1"/>
              <a:t>ultimately</a:t>
            </a:r>
            <a:r>
              <a:rPr lang="it-IT" sz="2000" dirty="0"/>
              <a:t> </a:t>
            </a:r>
            <a:r>
              <a:rPr lang="it-IT" sz="2000" dirty="0" err="1"/>
              <a:t>taking</a:t>
            </a:r>
            <a:r>
              <a:rPr lang="it-IT" sz="2000" dirty="0"/>
              <a:t> on more credit and market </a:t>
            </a:r>
            <a:r>
              <a:rPr lang="it-IT" sz="2000" dirty="0" err="1"/>
              <a:t>risk</a:t>
            </a:r>
            <a:endParaRPr lang="it-IT" sz="2000" dirty="0"/>
          </a:p>
          <a:p>
            <a:pPr marL="0" indent="0">
              <a:buNone/>
            </a:pPr>
            <a:r>
              <a:rPr lang="it-IT" sz="2000" dirty="0"/>
              <a:t>A CBDC </a:t>
            </a:r>
            <a:r>
              <a:rPr lang="it-IT" sz="2000" dirty="0" err="1"/>
              <a:t>would</a:t>
            </a:r>
            <a:r>
              <a:rPr lang="it-IT" sz="2000" dirty="0"/>
              <a:t> </a:t>
            </a:r>
            <a:r>
              <a:rPr lang="it-IT" sz="2000" dirty="0" err="1"/>
              <a:t>affect</a:t>
            </a:r>
            <a:r>
              <a:rPr lang="it-IT" sz="2000" dirty="0"/>
              <a:t> </a:t>
            </a:r>
            <a:r>
              <a:rPr lang="it-IT" sz="2000" dirty="0" err="1"/>
              <a:t>profitability</a:t>
            </a:r>
            <a:r>
              <a:rPr lang="it-IT" sz="2000" dirty="0"/>
              <a:t> and </a:t>
            </a:r>
            <a:r>
              <a:rPr lang="it-IT" sz="2000" dirty="0" err="1"/>
              <a:t>risk</a:t>
            </a:r>
            <a:r>
              <a:rPr lang="it-IT" sz="2000" dirty="0"/>
              <a:t> </a:t>
            </a:r>
            <a:r>
              <a:rPr lang="it-IT" sz="2000" dirty="0" err="1"/>
              <a:t>exposure</a:t>
            </a:r>
            <a:r>
              <a:rPr lang="it-IT" sz="2000" dirty="0"/>
              <a:t> of the Central </a:t>
            </a:r>
            <a:r>
              <a:rPr lang="it-IT" sz="2000" dirty="0" err="1"/>
              <a:t>Bank</a:t>
            </a:r>
            <a:r>
              <a:rPr lang="it-IT" sz="2000" dirty="0"/>
              <a:t>. </a:t>
            </a:r>
            <a:r>
              <a:rPr lang="it-IT" sz="2000" dirty="0" err="1"/>
              <a:t>Issuing</a:t>
            </a:r>
            <a:r>
              <a:rPr lang="it-IT" sz="2000" dirty="0"/>
              <a:t> </a:t>
            </a:r>
            <a:r>
              <a:rPr lang="it-IT" sz="2000" dirty="0" err="1"/>
              <a:t>money</a:t>
            </a:r>
            <a:r>
              <a:rPr lang="it-IT" sz="2000" dirty="0"/>
              <a:t> </a:t>
            </a:r>
            <a:r>
              <a:rPr lang="it-IT" sz="2000" dirty="0" err="1"/>
              <a:t>generates</a:t>
            </a:r>
            <a:r>
              <a:rPr lang="it-IT" sz="2000" dirty="0"/>
              <a:t> </a:t>
            </a:r>
            <a:r>
              <a:rPr lang="it-IT" sz="2000" dirty="0" err="1"/>
              <a:t>seigniorage</a:t>
            </a:r>
            <a:r>
              <a:rPr lang="it-IT" sz="2000" dirty="0"/>
              <a:t> </a:t>
            </a:r>
            <a:r>
              <a:rPr lang="it-IT" sz="2000" dirty="0" err="1"/>
              <a:t>income</a:t>
            </a:r>
            <a:r>
              <a:rPr lang="it-IT" sz="2000" dirty="0"/>
              <a:t> (</a:t>
            </a:r>
            <a:r>
              <a:rPr lang="it-IT" sz="2000" dirty="0" err="1"/>
              <a:t>difference</a:t>
            </a:r>
            <a:r>
              <a:rPr lang="it-IT" sz="2000" dirty="0"/>
              <a:t> </a:t>
            </a:r>
            <a:r>
              <a:rPr lang="it-IT" sz="2000" dirty="0" err="1"/>
              <a:t>between</a:t>
            </a:r>
            <a:r>
              <a:rPr lang="it-IT" sz="2000" dirty="0"/>
              <a:t> the </a:t>
            </a:r>
            <a:r>
              <a:rPr lang="it-IT" sz="2000" dirty="0" err="1"/>
              <a:t>remuneration</a:t>
            </a:r>
            <a:r>
              <a:rPr lang="it-IT" sz="2000" dirty="0"/>
              <a:t> of </a:t>
            </a:r>
            <a:r>
              <a:rPr lang="it-IT" sz="2000" dirty="0" err="1"/>
              <a:t>central</a:t>
            </a:r>
            <a:r>
              <a:rPr lang="it-IT" sz="2000" dirty="0"/>
              <a:t> </a:t>
            </a:r>
            <a:r>
              <a:rPr lang="it-IT" sz="2000" dirty="0" err="1"/>
              <a:t>bank</a:t>
            </a:r>
            <a:r>
              <a:rPr lang="it-IT" sz="2000" dirty="0"/>
              <a:t> </a:t>
            </a:r>
            <a:r>
              <a:rPr lang="it-IT" sz="2000" dirty="0" err="1"/>
              <a:t>assets</a:t>
            </a:r>
            <a:r>
              <a:rPr lang="it-IT" sz="2000" dirty="0"/>
              <a:t> and the </a:t>
            </a:r>
            <a:r>
              <a:rPr lang="it-IT" sz="2000" dirty="0" err="1"/>
              <a:t>interest</a:t>
            </a:r>
            <a:r>
              <a:rPr lang="it-IT" sz="2000" dirty="0"/>
              <a:t> rate </a:t>
            </a:r>
            <a:r>
              <a:rPr lang="it-IT" sz="2000" dirty="0" err="1"/>
              <a:t>applied</a:t>
            </a:r>
            <a:r>
              <a:rPr lang="it-IT" sz="2000" dirty="0"/>
              <a:t> to </a:t>
            </a:r>
            <a:r>
              <a:rPr lang="it-IT" sz="2000" dirty="0" err="1"/>
              <a:t>central</a:t>
            </a:r>
            <a:r>
              <a:rPr lang="it-IT" sz="2000" dirty="0"/>
              <a:t> </a:t>
            </a:r>
            <a:r>
              <a:rPr lang="it-IT" sz="2000" dirty="0" err="1"/>
              <a:t>bank</a:t>
            </a:r>
            <a:r>
              <a:rPr lang="it-IT" sz="2000" dirty="0"/>
              <a:t> </a:t>
            </a:r>
            <a:r>
              <a:rPr lang="it-IT" sz="2000" dirty="0" err="1"/>
              <a:t>liabilities</a:t>
            </a:r>
            <a:r>
              <a:rPr lang="it-IT" sz="2000" dirty="0"/>
              <a:t> - the rate </a:t>
            </a:r>
            <a:r>
              <a:rPr lang="it-IT" sz="2000" dirty="0" err="1"/>
              <a:t>is</a:t>
            </a:r>
            <a:r>
              <a:rPr lang="it-IT" sz="2000" dirty="0"/>
              <a:t> zero for </a:t>
            </a:r>
            <a:r>
              <a:rPr lang="it-IT" sz="2000" dirty="0" err="1"/>
              <a:t>banknotes</a:t>
            </a:r>
            <a:r>
              <a:rPr lang="it-IT" sz="2000" dirty="0"/>
              <a:t>). </a:t>
            </a:r>
            <a:r>
              <a:rPr lang="it-IT" sz="2000" dirty="0" err="1"/>
              <a:t>Unlike</a:t>
            </a:r>
            <a:r>
              <a:rPr lang="it-IT" sz="2000" dirty="0"/>
              <a:t> cash, a CBDC </a:t>
            </a:r>
            <a:r>
              <a:rPr lang="it-IT" sz="2000" dirty="0" err="1"/>
              <a:t>could</a:t>
            </a:r>
            <a:r>
              <a:rPr lang="it-IT" sz="2000" dirty="0"/>
              <a:t> be </a:t>
            </a:r>
            <a:r>
              <a:rPr lang="it-IT" sz="2000" dirty="0" err="1"/>
              <a:t>remunerated</a:t>
            </a:r>
            <a:r>
              <a:rPr lang="it-IT" sz="2000" dirty="0"/>
              <a:t>, </a:t>
            </a:r>
            <a:r>
              <a:rPr lang="it-IT" sz="2000" dirty="0" err="1"/>
              <a:t>which</a:t>
            </a:r>
            <a:r>
              <a:rPr lang="it-IT" sz="2000" dirty="0"/>
              <a:t> </a:t>
            </a:r>
            <a:r>
              <a:rPr lang="it-IT" sz="2000" dirty="0" err="1"/>
              <a:t>would</a:t>
            </a:r>
            <a:r>
              <a:rPr lang="it-IT" sz="2000" dirty="0"/>
              <a:t> </a:t>
            </a:r>
            <a:r>
              <a:rPr lang="it-IT" sz="2000" dirty="0" err="1"/>
              <a:t>affect</a:t>
            </a:r>
            <a:r>
              <a:rPr lang="it-IT" sz="2000" dirty="0"/>
              <a:t> </a:t>
            </a:r>
            <a:r>
              <a:rPr lang="it-IT" sz="2000" dirty="0" err="1"/>
              <a:t>seigniorage</a:t>
            </a:r>
            <a:r>
              <a:rPr lang="it-IT" sz="2000" dirty="0"/>
              <a:t> </a:t>
            </a:r>
            <a:r>
              <a:rPr lang="it-IT" sz="2000" dirty="0" err="1"/>
              <a:t>income</a:t>
            </a:r>
            <a:r>
              <a:rPr lang="it-IT" sz="2000" dirty="0"/>
              <a:t>; the </a:t>
            </a:r>
            <a:r>
              <a:rPr lang="it-IT" sz="2000" dirty="0" err="1"/>
              <a:t>provision</a:t>
            </a:r>
            <a:r>
              <a:rPr lang="it-IT" sz="2000" dirty="0"/>
              <a:t> of a </a:t>
            </a:r>
            <a:r>
              <a:rPr lang="it-IT" sz="2000" dirty="0" err="1"/>
              <a:t>digital</a:t>
            </a:r>
            <a:r>
              <a:rPr lang="it-IT" sz="2000" dirty="0"/>
              <a:t> euro </a:t>
            </a:r>
            <a:r>
              <a:rPr lang="it-IT" sz="2000" dirty="0" err="1"/>
              <a:t>is</a:t>
            </a:r>
            <a:r>
              <a:rPr lang="it-IT" sz="2000" dirty="0"/>
              <a:t> </a:t>
            </a:r>
            <a:r>
              <a:rPr lang="it-IT" sz="2000" dirty="0" err="1"/>
              <a:t>not</a:t>
            </a:r>
            <a:r>
              <a:rPr lang="it-IT" sz="2000" dirty="0"/>
              <a:t> free of </a:t>
            </a:r>
            <a:r>
              <a:rPr lang="it-IT" sz="2000" dirty="0" err="1"/>
              <a:t>cost</a:t>
            </a:r>
            <a:r>
              <a:rPr lang="it-IT" sz="2000" dirty="0"/>
              <a:t>.</a:t>
            </a:r>
          </a:p>
          <a:p>
            <a:pPr marL="0" indent="0">
              <a:buNone/>
            </a:pPr>
            <a:r>
              <a:rPr lang="it-IT" sz="2000" dirty="0"/>
              <a:t>To help commercial </a:t>
            </a:r>
            <a:r>
              <a:rPr lang="it-IT" sz="2000" dirty="0" err="1"/>
              <a:t>banks</a:t>
            </a:r>
            <a:r>
              <a:rPr lang="it-IT" sz="2000" dirty="0"/>
              <a:t>, </a:t>
            </a:r>
            <a:r>
              <a:rPr lang="it-IT" sz="2000" dirty="0" err="1"/>
              <a:t>central</a:t>
            </a:r>
            <a:r>
              <a:rPr lang="it-IT" sz="2000" dirty="0"/>
              <a:t> </a:t>
            </a:r>
            <a:r>
              <a:rPr lang="it-IT" sz="2000" dirty="0" err="1"/>
              <a:t>bank</a:t>
            </a:r>
            <a:r>
              <a:rPr lang="it-IT" sz="2000" dirty="0"/>
              <a:t> </a:t>
            </a:r>
            <a:r>
              <a:rPr lang="it-IT" sz="2000" dirty="0" err="1"/>
              <a:t>should</a:t>
            </a:r>
            <a:r>
              <a:rPr lang="it-IT" sz="2000" dirty="0"/>
              <a:t> reduce </a:t>
            </a:r>
            <a:r>
              <a:rPr lang="it-IT" sz="2000" dirty="0" err="1"/>
              <a:t>interest</a:t>
            </a:r>
            <a:r>
              <a:rPr lang="it-IT" sz="2000" dirty="0"/>
              <a:t> </a:t>
            </a:r>
            <a:r>
              <a:rPr lang="it-IT" sz="2000" dirty="0" err="1"/>
              <a:t>rates</a:t>
            </a:r>
            <a:r>
              <a:rPr lang="it-IT" sz="2000" dirty="0"/>
              <a:t> (</a:t>
            </a:r>
            <a:r>
              <a:rPr lang="it-IT" sz="2000" dirty="0" err="1"/>
              <a:t>reduction</a:t>
            </a:r>
            <a:r>
              <a:rPr lang="it-IT" sz="2000" dirty="0"/>
              <a:t> of </a:t>
            </a:r>
            <a:r>
              <a:rPr lang="it-IT" sz="2000" dirty="0" err="1"/>
              <a:t>seignorage</a:t>
            </a:r>
            <a:r>
              <a:rPr lang="it-IT" sz="2000" dirty="0"/>
              <a:t>). </a:t>
            </a:r>
            <a:r>
              <a:rPr lang="it-IT" sz="2000" dirty="0" err="1"/>
              <a:t>Two</a:t>
            </a:r>
            <a:r>
              <a:rPr lang="it-IT" sz="2000" dirty="0"/>
              <a:t> </a:t>
            </a:r>
            <a:r>
              <a:rPr lang="it-IT" sz="2000" dirty="0" err="1"/>
              <a:t>effects</a:t>
            </a:r>
            <a:r>
              <a:rPr lang="it-IT" sz="2000" dirty="0"/>
              <a:t> </a:t>
            </a:r>
            <a:r>
              <a:rPr lang="it-IT" sz="2000" dirty="0" err="1"/>
              <a:t>partially</a:t>
            </a:r>
            <a:r>
              <a:rPr lang="it-IT" sz="2000" dirty="0"/>
              <a:t> compensate </a:t>
            </a:r>
            <a:r>
              <a:rPr lang="it-IT" sz="2000" dirty="0" err="1"/>
              <a:t>each</a:t>
            </a:r>
            <a:r>
              <a:rPr lang="it-IT" sz="2000" dirty="0"/>
              <a:t> </a:t>
            </a:r>
            <a:r>
              <a:rPr lang="it-IT" sz="2000" dirty="0" err="1"/>
              <a:t>other</a:t>
            </a:r>
            <a:r>
              <a:rPr lang="it-IT" sz="2000" dirty="0"/>
              <a:t>: the </a:t>
            </a:r>
            <a:r>
              <a:rPr lang="it-IT" sz="2000" dirty="0" err="1"/>
              <a:t>increase</a:t>
            </a:r>
            <a:r>
              <a:rPr lang="it-IT" sz="2000" dirty="0"/>
              <a:t> of the </a:t>
            </a:r>
            <a:r>
              <a:rPr lang="it-IT" sz="2000" dirty="0" err="1"/>
              <a:t>monetary</a:t>
            </a:r>
            <a:r>
              <a:rPr lang="it-IT" sz="2000" dirty="0"/>
              <a:t> base, </a:t>
            </a:r>
            <a:r>
              <a:rPr lang="it-IT" sz="2000" dirty="0" err="1"/>
              <a:t>against</a:t>
            </a:r>
            <a:r>
              <a:rPr lang="it-IT" sz="2000" dirty="0"/>
              <a:t> the </a:t>
            </a:r>
            <a:r>
              <a:rPr lang="it-IT" sz="2000" dirty="0" err="1"/>
              <a:t>needed</a:t>
            </a:r>
            <a:r>
              <a:rPr lang="it-IT" sz="2000" dirty="0"/>
              <a:t> </a:t>
            </a:r>
            <a:r>
              <a:rPr lang="it-IT" sz="2000" dirty="0" err="1"/>
              <a:t>lowering</a:t>
            </a:r>
            <a:r>
              <a:rPr lang="it-IT" sz="2000" dirty="0"/>
              <a:t> of </a:t>
            </a:r>
            <a:r>
              <a:rPr lang="it-IT" sz="2000" dirty="0" err="1"/>
              <a:t>interest</a:t>
            </a:r>
            <a:r>
              <a:rPr lang="it-IT" sz="2000" dirty="0"/>
              <a:t> </a:t>
            </a:r>
            <a:r>
              <a:rPr lang="it-IT" sz="2000" dirty="0" err="1"/>
              <a:t>rates</a:t>
            </a:r>
            <a:r>
              <a:rPr lang="it-IT" sz="2000" dirty="0"/>
              <a:t>. </a:t>
            </a:r>
          </a:p>
          <a:p>
            <a:pPr marL="0" indent="0">
              <a:buNone/>
            </a:pPr>
            <a:r>
              <a:rPr lang="it-IT" sz="2000" dirty="0" err="1"/>
              <a:t>Sustainability</a:t>
            </a:r>
            <a:r>
              <a:rPr lang="it-IT" sz="2000" dirty="0"/>
              <a:t> of the CBDC. </a:t>
            </a:r>
            <a:r>
              <a:rPr lang="it-IT" sz="2000" dirty="0" err="1"/>
              <a:t>Cost</a:t>
            </a:r>
            <a:r>
              <a:rPr lang="it-IT" sz="2000" dirty="0"/>
              <a:t> </a:t>
            </a:r>
            <a:r>
              <a:rPr lang="it-IT" sz="2000" dirty="0" err="1"/>
              <a:t>reovery</a:t>
            </a:r>
            <a:r>
              <a:rPr lang="it-IT" sz="2000" dirty="0"/>
              <a:t> </a:t>
            </a:r>
            <a:r>
              <a:rPr lang="it-IT" sz="2000" dirty="0" err="1"/>
              <a:t>principle</a:t>
            </a:r>
            <a:r>
              <a:rPr lang="it-IT" sz="2000" dirty="0"/>
              <a:t>: </a:t>
            </a:r>
            <a:r>
              <a:rPr lang="it-IT" sz="2000" dirty="0" err="1"/>
              <a:t>fee</a:t>
            </a:r>
            <a:r>
              <a:rPr lang="it-IT" sz="2000" dirty="0"/>
              <a:t> on </a:t>
            </a:r>
            <a:r>
              <a:rPr lang="it-IT" sz="2000" dirty="0" err="1"/>
              <a:t>usage</a:t>
            </a:r>
            <a:r>
              <a:rPr lang="it-IT" sz="2000" dirty="0"/>
              <a:t>-free of </a:t>
            </a:r>
            <a:r>
              <a:rPr lang="it-IT" sz="2000" dirty="0" err="1"/>
              <a:t>charge</a:t>
            </a:r>
            <a:r>
              <a:rPr lang="it-IT" sz="2000" dirty="0"/>
              <a:t>, </a:t>
            </a:r>
            <a:r>
              <a:rPr lang="it-IT" sz="2000" dirty="0" err="1"/>
              <a:t>fee</a:t>
            </a:r>
            <a:r>
              <a:rPr lang="it-IT" sz="2000" dirty="0"/>
              <a:t> on </a:t>
            </a:r>
            <a:r>
              <a:rPr lang="it-IT" sz="2000" dirty="0" err="1"/>
              <a:t>third</a:t>
            </a:r>
            <a:r>
              <a:rPr lang="it-IT" sz="2000" dirty="0"/>
              <a:t> party providers/</a:t>
            </a:r>
            <a:r>
              <a:rPr lang="it-IT" sz="2000" dirty="0" err="1"/>
              <a:t>subsidization</a:t>
            </a:r>
            <a:r>
              <a:rPr lang="it-IT" sz="2000" dirty="0"/>
              <a:t> (front end </a:t>
            </a:r>
            <a:r>
              <a:rPr lang="it-IT" sz="2000" dirty="0" err="1"/>
              <a:t>services</a:t>
            </a:r>
            <a:r>
              <a:rPr lang="it-IT" sz="2000" dirty="0"/>
              <a:t>), </a:t>
            </a:r>
            <a:r>
              <a:rPr lang="it-IT" sz="2000" dirty="0" err="1"/>
              <a:t>remuneration</a:t>
            </a:r>
            <a:r>
              <a:rPr lang="it-IT" sz="2000" dirty="0"/>
              <a:t>, </a:t>
            </a:r>
            <a:r>
              <a:rPr lang="it-IT" sz="2000" dirty="0" err="1"/>
              <a:t>seigniorage</a:t>
            </a:r>
            <a:r>
              <a:rPr lang="it-IT" sz="2000" dirty="0"/>
              <a:t> </a:t>
            </a:r>
            <a:r>
              <a:rPr lang="it-IT" sz="2000" dirty="0" err="1"/>
              <a:t>income</a:t>
            </a:r>
            <a:r>
              <a:rPr lang="it-IT" sz="2000" dirty="0"/>
              <a:t>.</a:t>
            </a:r>
          </a:p>
          <a:p>
            <a:pPr marL="0" indent="0">
              <a:buNone/>
            </a:pPr>
            <a:r>
              <a:rPr lang="it-IT" sz="2000" dirty="0"/>
              <a:t>The </a:t>
            </a:r>
            <a:r>
              <a:rPr lang="it-IT" sz="2000" dirty="0" err="1"/>
              <a:t>central</a:t>
            </a:r>
            <a:r>
              <a:rPr lang="it-IT" sz="2000" dirty="0"/>
              <a:t> </a:t>
            </a:r>
            <a:r>
              <a:rPr lang="it-IT" sz="2000" dirty="0" err="1"/>
              <a:t>bank</a:t>
            </a:r>
            <a:r>
              <a:rPr lang="it-IT" sz="2000" dirty="0"/>
              <a:t> </a:t>
            </a:r>
            <a:r>
              <a:rPr lang="it-IT" sz="2000" dirty="0" err="1"/>
              <a:t>might</a:t>
            </a:r>
            <a:r>
              <a:rPr lang="it-IT" sz="2000" dirty="0"/>
              <a:t> </a:t>
            </a:r>
            <a:r>
              <a:rPr lang="it-IT" sz="2000" dirty="0" err="1"/>
              <a:t>need</a:t>
            </a:r>
            <a:r>
              <a:rPr lang="it-IT" sz="2000" dirty="0"/>
              <a:t> to </a:t>
            </a:r>
            <a:r>
              <a:rPr lang="it-IT" sz="2000" dirty="0" err="1"/>
              <a:t>offer</a:t>
            </a:r>
            <a:r>
              <a:rPr lang="it-IT" sz="2000" dirty="0"/>
              <a:t> long-</a:t>
            </a:r>
            <a:r>
              <a:rPr lang="it-IT" sz="2000" dirty="0" err="1"/>
              <a:t>term</a:t>
            </a:r>
            <a:r>
              <a:rPr lang="it-IT" sz="2000" dirty="0"/>
              <a:t> </a:t>
            </a:r>
            <a:r>
              <a:rPr lang="it-IT" sz="2000" dirty="0" err="1"/>
              <a:t>lending</a:t>
            </a:r>
            <a:r>
              <a:rPr lang="it-IT" sz="2000" dirty="0"/>
              <a:t> via </a:t>
            </a:r>
            <a:r>
              <a:rPr lang="it-IT" sz="2000" dirty="0" err="1"/>
              <a:t>longer-term</a:t>
            </a:r>
            <a:r>
              <a:rPr lang="it-IT" sz="2000" dirty="0"/>
              <a:t> </a:t>
            </a:r>
            <a:r>
              <a:rPr lang="it-IT" sz="2000" dirty="0" err="1"/>
              <a:t>refinancing</a:t>
            </a:r>
            <a:r>
              <a:rPr lang="it-IT" sz="2000" dirty="0"/>
              <a:t> </a:t>
            </a:r>
            <a:r>
              <a:rPr lang="it-IT" sz="2000" dirty="0" err="1"/>
              <a:t>operations</a:t>
            </a:r>
            <a:r>
              <a:rPr lang="it-IT" sz="2000" dirty="0"/>
              <a:t> (</a:t>
            </a:r>
            <a:r>
              <a:rPr lang="it-IT" sz="2000" dirty="0" err="1"/>
              <a:t>LTROs</a:t>
            </a:r>
            <a:r>
              <a:rPr lang="it-IT" sz="2000" dirty="0"/>
              <a:t>) to </a:t>
            </a:r>
            <a:r>
              <a:rPr lang="it-IT" sz="2000" dirty="0" err="1"/>
              <a:t>banks</a:t>
            </a:r>
            <a:r>
              <a:rPr lang="it-IT" sz="2000" dirty="0"/>
              <a:t> </a:t>
            </a:r>
            <a:r>
              <a:rPr lang="it-IT" sz="2000" dirty="0" err="1"/>
              <a:t>that</a:t>
            </a:r>
            <a:r>
              <a:rPr lang="it-IT" sz="2000" dirty="0"/>
              <a:t> </a:t>
            </a:r>
            <a:r>
              <a:rPr lang="it-IT" sz="2000" dirty="0" err="1"/>
              <a:t>lose</a:t>
            </a:r>
            <a:r>
              <a:rPr lang="it-IT" sz="2000" dirty="0"/>
              <a:t> </a:t>
            </a:r>
            <a:r>
              <a:rPr lang="it-IT" sz="2000" dirty="0" err="1"/>
              <a:t>deposits</a:t>
            </a:r>
            <a:r>
              <a:rPr lang="it-IT" sz="2000" dirty="0"/>
              <a:t>. </a:t>
            </a:r>
            <a:r>
              <a:rPr lang="it-IT" sz="2000" dirty="0" err="1"/>
              <a:t>Porofitability</a:t>
            </a:r>
            <a:r>
              <a:rPr lang="it-IT" sz="2000" dirty="0"/>
              <a:t> </a:t>
            </a:r>
            <a:r>
              <a:rPr lang="it-IT" sz="2000" dirty="0" err="1"/>
              <a:t>issue</a:t>
            </a:r>
            <a:r>
              <a:rPr lang="it-IT" sz="2000" dirty="0"/>
              <a:t> (CBDC </a:t>
            </a:r>
            <a:r>
              <a:rPr lang="it-IT" sz="2000" dirty="0" err="1"/>
              <a:t>remuneration-loans</a:t>
            </a:r>
            <a:r>
              <a:rPr lang="it-IT" sz="2000" dirty="0"/>
              <a:t> to the banking </a:t>
            </a:r>
            <a:r>
              <a:rPr lang="it-IT" sz="2000" dirty="0" err="1"/>
              <a:t>system</a:t>
            </a:r>
            <a:r>
              <a:rPr lang="it-IT" sz="2000" dirty="0"/>
              <a:t>).</a:t>
            </a:r>
          </a:p>
          <a:p>
            <a:pPr marL="0" indent="0">
              <a:buNone/>
            </a:pPr>
            <a:endParaRPr lang="it-IT" sz="1800" dirty="0"/>
          </a:p>
        </p:txBody>
      </p:sp>
    </p:spTree>
    <p:extLst>
      <p:ext uri="{BB962C8B-B14F-4D97-AF65-F5344CB8AC3E}">
        <p14:creationId xmlns:p14="http://schemas.microsoft.com/office/powerpoint/2010/main" val="1070428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E7FE819-397C-AC4A-99A7-A4A64C52E515}"/>
              </a:ext>
            </a:extLst>
          </p:cNvPr>
          <p:cNvSpPr>
            <a:spLocks noGrp="1"/>
          </p:cNvSpPr>
          <p:nvPr>
            <p:ph idx="1"/>
          </p:nvPr>
        </p:nvSpPr>
        <p:spPr>
          <a:xfrm>
            <a:off x="427928" y="643594"/>
            <a:ext cx="7886700" cy="5819835"/>
          </a:xfrm>
        </p:spPr>
        <p:txBody>
          <a:bodyPr>
            <a:normAutofit fontScale="77500" lnSpcReduction="20000"/>
          </a:bodyPr>
          <a:lstStyle/>
          <a:p>
            <a:pPr marL="0" indent="0">
              <a:buNone/>
            </a:pPr>
            <a:r>
              <a:rPr lang="it-IT" dirty="0"/>
              <a:t>CBDC and non </a:t>
            </a:r>
            <a:r>
              <a:rPr lang="it-IT" dirty="0" err="1"/>
              <a:t>residents</a:t>
            </a:r>
            <a:r>
              <a:rPr lang="it-IT" dirty="0"/>
              <a:t>. The flow </a:t>
            </a:r>
            <a:r>
              <a:rPr lang="it-IT" dirty="0" err="1"/>
              <a:t>could</a:t>
            </a:r>
            <a:r>
              <a:rPr lang="it-IT" dirty="0"/>
              <a:t> be </a:t>
            </a:r>
            <a:r>
              <a:rPr lang="it-IT" dirty="0" err="1"/>
              <a:t>significant</a:t>
            </a:r>
            <a:r>
              <a:rPr lang="it-IT" dirty="0"/>
              <a:t> in case </a:t>
            </a:r>
            <a:r>
              <a:rPr lang="it-IT" dirty="0" err="1"/>
              <a:t>foregin</a:t>
            </a:r>
            <a:r>
              <a:rPr lang="it-IT" dirty="0"/>
              <a:t> </a:t>
            </a:r>
            <a:r>
              <a:rPr lang="it-IT" dirty="0" err="1"/>
              <a:t>residents</a:t>
            </a:r>
            <a:r>
              <a:rPr lang="it-IT" dirty="0"/>
              <a:t> </a:t>
            </a:r>
            <a:r>
              <a:rPr lang="it-IT" dirty="0" err="1"/>
              <a:t>opt</a:t>
            </a:r>
            <a:r>
              <a:rPr lang="it-IT" dirty="0"/>
              <a:t> for </a:t>
            </a:r>
            <a:r>
              <a:rPr lang="it-IT" dirty="0" err="1"/>
              <a:t>this</a:t>
            </a:r>
            <a:r>
              <a:rPr lang="it-IT" dirty="0"/>
              <a:t> </a:t>
            </a:r>
            <a:r>
              <a:rPr lang="it-IT" dirty="0" err="1"/>
              <a:t>instrument</a:t>
            </a:r>
            <a:r>
              <a:rPr lang="it-IT" dirty="0"/>
              <a:t>. Wide </a:t>
            </a:r>
            <a:r>
              <a:rPr lang="it-IT" dirty="0" err="1"/>
              <a:t>circulation</a:t>
            </a:r>
            <a:r>
              <a:rPr lang="it-IT" dirty="0"/>
              <a:t> </a:t>
            </a:r>
            <a:r>
              <a:rPr lang="it-IT" dirty="0" err="1"/>
              <a:t>outside</a:t>
            </a:r>
            <a:r>
              <a:rPr lang="it-IT" dirty="0"/>
              <a:t> the country </a:t>
            </a:r>
            <a:r>
              <a:rPr lang="it-IT" dirty="0" err="1"/>
              <a:t>may</a:t>
            </a:r>
            <a:r>
              <a:rPr lang="it-IT" dirty="0"/>
              <a:t> </a:t>
            </a:r>
            <a:r>
              <a:rPr lang="it-IT" dirty="0" err="1"/>
              <a:t>have</a:t>
            </a:r>
            <a:r>
              <a:rPr lang="it-IT" dirty="0"/>
              <a:t> </a:t>
            </a:r>
            <a:r>
              <a:rPr lang="it-IT" dirty="0" err="1"/>
              <a:t>implications</a:t>
            </a:r>
            <a:r>
              <a:rPr lang="it-IT" dirty="0"/>
              <a:t> for capital flows and the </a:t>
            </a:r>
            <a:r>
              <a:rPr lang="it-IT" dirty="0" err="1"/>
              <a:t>exchange</a:t>
            </a:r>
            <a:r>
              <a:rPr lang="it-IT" dirty="0"/>
              <a:t> rate (</a:t>
            </a:r>
            <a:r>
              <a:rPr lang="it-IT" dirty="0" err="1"/>
              <a:t>instability</a:t>
            </a:r>
            <a:r>
              <a:rPr lang="it-IT" dirty="0"/>
              <a:t> spillovers).</a:t>
            </a:r>
          </a:p>
          <a:p>
            <a:pPr marL="0" indent="0">
              <a:buNone/>
            </a:pPr>
            <a:r>
              <a:rPr lang="it-IT" dirty="0"/>
              <a:t>The Central </a:t>
            </a:r>
            <a:r>
              <a:rPr lang="it-IT" dirty="0" err="1"/>
              <a:t>Bank</a:t>
            </a:r>
            <a:r>
              <a:rPr lang="it-IT" dirty="0"/>
              <a:t> </a:t>
            </a:r>
            <a:r>
              <a:rPr lang="it-IT" dirty="0" err="1"/>
              <a:t>is</a:t>
            </a:r>
            <a:r>
              <a:rPr lang="it-IT" dirty="0"/>
              <a:t> </a:t>
            </a:r>
            <a:r>
              <a:rPr lang="it-IT" dirty="0" err="1"/>
              <a:t>exposed</a:t>
            </a:r>
            <a:r>
              <a:rPr lang="it-IT" dirty="0"/>
              <a:t> to </a:t>
            </a:r>
            <a:r>
              <a:rPr lang="it-IT" dirty="0" err="1"/>
              <a:t>financial</a:t>
            </a:r>
            <a:r>
              <a:rPr lang="it-IT" dirty="0"/>
              <a:t> </a:t>
            </a:r>
            <a:r>
              <a:rPr lang="it-IT" dirty="0" err="1"/>
              <a:t>liabilities</a:t>
            </a:r>
            <a:r>
              <a:rPr lang="it-IT" dirty="0"/>
              <a:t> </a:t>
            </a:r>
            <a:r>
              <a:rPr lang="it-IT" dirty="0" err="1"/>
              <a:t>as</a:t>
            </a:r>
            <a:r>
              <a:rPr lang="it-IT" dirty="0"/>
              <a:t> an operator of a </a:t>
            </a:r>
            <a:r>
              <a:rPr lang="it-IT" dirty="0" err="1"/>
              <a:t>retail</a:t>
            </a:r>
            <a:r>
              <a:rPr lang="it-IT" dirty="0"/>
              <a:t> </a:t>
            </a:r>
            <a:r>
              <a:rPr lang="it-IT" dirty="0" err="1"/>
              <a:t>payment</a:t>
            </a:r>
            <a:r>
              <a:rPr lang="it-IT" dirty="0"/>
              <a:t> </a:t>
            </a:r>
            <a:r>
              <a:rPr lang="it-IT" dirty="0" err="1"/>
              <a:t>system</a:t>
            </a:r>
            <a:r>
              <a:rPr lang="it-IT" dirty="0"/>
              <a:t>. For </a:t>
            </a:r>
            <a:r>
              <a:rPr lang="it-IT" dirty="0" err="1"/>
              <a:t>example</a:t>
            </a:r>
            <a:r>
              <a:rPr lang="it-IT" dirty="0"/>
              <a:t>, </a:t>
            </a:r>
            <a:r>
              <a:rPr lang="it-IT" dirty="0" err="1"/>
              <a:t>malfunctioning</a:t>
            </a:r>
            <a:r>
              <a:rPr lang="it-IT" dirty="0"/>
              <a:t> of the IT </a:t>
            </a:r>
            <a:r>
              <a:rPr lang="it-IT" dirty="0" err="1"/>
              <a:t>infrastructure</a:t>
            </a:r>
            <a:r>
              <a:rPr lang="it-IT" dirty="0"/>
              <a:t> </a:t>
            </a:r>
            <a:r>
              <a:rPr lang="it-IT" dirty="0" err="1"/>
              <a:t>underlying</a:t>
            </a:r>
            <a:r>
              <a:rPr lang="it-IT" dirty="0"/>
              <a:t> the CBDC </a:t>
            </a:r>
            <a:r>
              <a:rPr lang="it-IT" dirty="0" err="1"/>
              <a:t>could</a:t>
            </a:r>
            <a:r>
              <a:rPr lang="it-IT" dirty="0"/>
              <a:t> cause </a:t>
            </a:r>
            <a:r>
              <a:rPr lang="it-IT" dirty="0" err="1"/>
              <a:t>loss</a:t>
            </a:r>
            <a:r>
              <a:rPr lang="it-IT" dirty="0"/>
              <a:t> and </a:t>
            </a:r>
            <a:r>
              <a:rPr lang="it-IT" dirty="0" err="1"/>
              <a:t>damage</a:t>
            </a:r>
            <a:r>
              <a:rPr lang="it-IT" dirty="0"/>
              <a:t> to </a:t>
            </a:r>
            <a:r>
              <a:rPr lang="it-IT" dirty="0" err="1"/>
              <a:t>individual</a:t>
            </a:r>
            <a:r>
              <a:rPr lang="it-IT" dirty="0"/>
              <a:t> </a:t>
            </a:r>
            <a:r>
              <a:rPr lang="it-IT" dirty="0" err="1"/>
              <a:t>users</a:t>
            </a:r>
            <a:r>
              <a:rPr lang="it-IT" dirty="0"/>
              <a:t>, </a:t>
            </a:r>
            <a:r>
              <a:rPr lang="it-IT" dirty="0" err="1"/>
              <a:t>raising</a:t>
            </a:r>
            <a:r>
              <a:rPr lang="it-IT" dirty="0"/>
              <a:t> </a:t>
            </a:r>
            <a:r>
              <a:rPr lang="it-IT" dirty="0" err="1"/>
              <a:t>questions</a:t>
            </a:r>
            <a:r>
              <a:rPr lang="it-IT" dirty="0"/>
              <a:t> </a:t>
            </a:r>
            <a:r>
              <a:rPr lang="it-IT" dirty="0" err="1"/>
              <a:t>about</a:t>
            </a:r>
            <a:r>
              <a:rPr lang="it-IT" dirty="0"/>
              <a:t> the </a:t>
            </a:r>
            <a:r>
              <a:rPr lang="it-IT" dirty="0" err="1"/>
              <a:t>responsibility</a:t>
            </a:r>
            <a:r>
              <a:rPr lang="it-IT" dirty="0"/>
              <a:t> of the </a:t>
            </a:r>
            <a:r>
              <a:rPr lang="it-IT" dirty="0" err="1"/>
              <a:t>central</a:t>
            </a:r>
            <a:r>
              <a:rPr lang="it-IT" dirty="0"/>
              <a:t> </a:t>
            </a:r>
            <a:r>
              <a:rPr lang="it-IT" dirty="0" err="1"/>
              <a:t>bank</a:t>
            </a:r>
            <a:r>
              <a:rPr lang="it-IT" dirty="0"/>
              <a:t>. </a:t>
            </a:r>
          </a:p>
          <a:p>
            <a:pPr marL="0" indent="0">
              <a:buNone/>
            </a:pPr>
            <a:r>
              <a:rPr lang="it-IT" dirty="0" err="1"/>
              <a:t>Depending</a:t>
            </a:r>
            <a:r>
              <a:rPr lang="it-IT" dirty="0"/>
              <a:t> on the </a:t>
            </a:r>
            <a:r>
              <a:rPr lang="it-IT" dirty="0" err="1"/>
              <a:t>architecture</a:t>
            </a:r>
            <a:r>
              <a:rPr lang="it-IT" dirty="0"/>
              <a:t>, the </a:t>
            </a:r>
            <a:r>
              <a:rPr lang="it-IT" dirty="0" err="1"/>
              <a:t>central</a:t>
            </a:r>
            <a:r>
              <a:rPr lang="it-IT" dirty="0"/>
              <a:t> </a:t>
            </a:r>
            <a:r>
              <a:rPr lang="it-IT" dirty="0" err="1"/>
              <a:t>bank</a:t>
            </a:r>
            <a:r>
              <a:rPr lang="it-IT" dirty="0"/>
              <a:t> </a:t>
            </a:r>
            <a:r>
              <a:rPr lang="it-IT" dirty="0" err="1"/>
              <a:t>is</a:t>
            </a:r>
            <a:r>
              <a:rPr lang="it-IT" dirty="0"/>
              <a:t> </a:t>
            </a:r>
            <a:r>
              <a:rPr lang="it-IT" dirty="0" err="1"/>
              <a:t>exposed</a:t>
            </a:r>
            <a:r>
              <a:rPr lang="it-IT" dirty="0"/>
              <a:t> to </a:t>
            </a:r>
            <a:r>
              <a:rPr lang="it-IT" dirty="0" err="1"/>
              <a:t>frauds</a:t>
            </a:r>
            <a:r>
              <a:rPr lang="it-IT" dirty="0"/>
              <a:t>. </a:t>
            </a:r>
          </a:p>
          <a:p>
            <a:pPr marL="0" indent="0">
              <a:buNone/>
            </a:pPr>
            <a:r>
              <a:rPr lang="it-IT" dirty="0"/>
              <a:t>Central </a:t>
            </a:r>
            <a:r>
              <a:rPr lang="it-IT" dirty="0" err="1"/>
              <a:t>bank</a:t>
            </a:r>
            <a:r>
              <a:rPr lang="it-IT" dirty="0"/>
              <a:t> </a:t>
            </a:r>
            <a:r>
              <a:rPr lang="it-IT" dirty="0" err="1"/>
              <a:t>would</a:t>
            </a:r>
            <a:r>
              <a:rPr lang="it-IT" dirty="0"/>
              <a:t> play a </a:t>
            </a:r>
            <a:r>
              <a:rPr lang="it-IT" dirty="0" err="1"/>
              <a:t>significant</a:t>
            </a:r>
            <a:r>
              <a:rPr lang="it-IT" dirty="0"/>
              <a:t> </a:t>
            </a:r>
            <a:r>
              <a:rPr lang="it-IT" dirty="0" err="1"/>
              <a:t>role</a:t>
            </a:r>
            <a:r>
              <a:rPr lang="it-IT" dirty="0"/>
              <a:t> in the </a:t>
            </a:r>
            <a:r>
              <a:rPr lang="it-IT" dirty="0" err="1"/>
              <a:t>payment</a:t>
            </a:r>
            <a:r>
              <a:rPr lang="it-IT" dirty="0"/>
              <a:t> </a:t>
            </a:r>
            <a:r>
              <a:rPr lang="it-IT" dirty="0" err="1"/>
              <a:t>system</a:t>
            </a:r>
            <a:r>
              <a:rPr lang="it-IT" dirty="0"/>
              <a:t> and in the end in the credit </a:t>
            </a:r>
            <a:r>
              <a:rPr lang="it-IT" dirty="0" err="1"/>
              <a:t>environment</a:t>
            </a:r>
            <a:r>
              <a:rPr lang="it-IT" dirty="0"/>
              <a:t> (moral </a:t>
            </a:r>
            <a:r>
              <a:rPr lang="it-IT" dirty="0" err="1"/>
              <a:t>hazard</a:t>
            </a:r>
            <a:r>
              <a:rPr lang="it-IT" dirty="0"/>
              <a:t>): </a:t>
            </a:r>
            <a:r>
              <a:rPr lang="it-IT" dirty="0" err="1"/>
              <a:t>overdrafts</a:t>
            </a:r>
            <a:r>
              <a:rPr lang="it-IT" dirty="0"/>
              <a:t> in accounts, </a:t>
            </a:r>
            <a:r>
              <a:rPr lang="it-IT" dirty="0" err="1"/>
              <a:t>interest</a:t>
            </a:r>
            <a:r>
              <a:rPr lang="it-IT" dirty="0"/>
              <a:t> rate. </a:t>
            </a:r>
            <a:r>
              <a:rPr lang="it-IT" dirty="0" err="1"/>
              <a:t>Does</a:t>
            </a:r>
            <a:r>
              <a:rPr lang="it-IT" dirty="0"/>
              <a:t> </a:t>
            </a:r>
            <a:r>
              <a:rPr lang="it-IT" dirty="0" err="1"/>
              <a:t>it</a:t>
            </a:r>
            <a:r>
              <a:rPr lang="it-IT" dirty="0"/>
              <a:t> work?</a:t>
            </a:r>
          </a:p>
          <a:p>
            <a:pPr marL="0" indent="0">
              <a:buNone/>
            </a:pPr>
            <a:r>
              <a:rPr lang="it-IT" dirty="0"/>
              <a:t>The </a:t>
            </a:r>
            <a:r>
              <a:rPr lang="it-IT" dirty="0" err="1"/>
              <a:t>role</a:t>
            </a:r>
            <a:r>
              <a:rPr lang="it-IT" dirty="0"/>
              <a:t> of Central </a:t>
            </a:r>
            <a:r>
              <a:rPr lang="it-IT" dirty="0" err="1"/>
              <a:t>Bank</a:t>
            </a:r>
            <a:r>
              <a:rPr lang="it-IT" dirty="0"/>
              <a:t> </a:t>
            </a:r>
            <a:r>
              <a:rPr lang="it-IT" dirty="0" err="1"/>
              <a:t>changes</a:t>
            </a:r>
            <a:r>
              <a:rPr lang="it-IT" dirty="0"/>
              <a:t>. Greater </a:t>
            </a:r>
            <a:r>
              <a:rPr lang="it-IT" dirty="0" err="1"/>
              <a:t>role</a:t>
            </a:r>
            <a:r>
              <a:rPr lang="it-IT" dirty="0"/>
              <a:t> in </a:t>
            </a:r>
            <a:r>
              <a:rPr lang="it-IT" dirty="0" err="1"/>
              <a:t>allocating</a:t>
            </a:r>
            <a:r>
              <a:rPr lang="it-IT" dirty="0"/>
              <a:t> </a:t>
            </a:r>
            <a:r>
              <a:rPr lang="it-IT" dirty="0" err="1"/>
              <a:t>resources</a:t>
            </a:r>
            <a:r>
              <a:rPr lang="it-IT" dirty="0"/>
              <a:t>, </a:t>
            </a:r>
            <a:r>
              <a:rPr lang="it-IT" dirty="0" err="1"/>
              <a:t>less</a:t>
            </a:r>
            <a:r>
              <a:rPr lang="it-IT" dirty="0"/>
              <a:t> </a:t>
            </a:r>
            <a:r>
              <a:rPr lang="it-IT" dirty="0" err="1"/>
              <a:t>efficeint</a:t>
            </a:r>
            <a:r>
              <a:rPr lang="it-IT" dirty="0"/>
              <a:t> </a:t>
            </a:r>
            <a:r>
              <a:rPr lang="it-IT" dirty="0" err="1"/>
              <a:t>than</a:t>
            </a:r>
            <a:r>
              <a:rPr lang="it-IT" dirty="0"/>
              <a:t> the private </a:t>
            </a:r>
            <a:r>
              <a:rPr lang="it-IT" dirty="0" err="1"/>
              <a:t>sector</a:t>
            </a:r>
            <a:r>
              <a:rPr lang="it-IT" dirty="0"/>
              <a:t>. </a:t>
            </a:r>
            <a:r>
              <a:rPr lang="it-IT" dirty="0" err="1"/>
              <a:t>Is</a:t>
            </a:r>
            <a:r>
              <a:rPr lang="it-IT" dirty="0"/>
              <a:t> </a:t>
            </a:r>
            <a:r>
              <a:rPr lang="it-IT" dirty="0" err="1"/>
              <a:t>becoming</a:t>
            </a:r>
            <a:r>
              <a:rPr lang="it-IT" dirty="0"/>
              <a:t> a </a:t>
            </a:r>
            <a:r>
              <a:rPr lang="it-IT" dirty="0" err="1"/>
              <a:t>financial</a:t>
            </a:r>
            <a:r>
              <a:rPr lang="it-IT" dirty="0"/>
              <a:t> </a:t>
            </a:r>
            <a:r>
              <a:rPr lang="it-IT" dirty="0" err="1"/>
              <a:t>intermerdiary</a:t>
            </a:r>
            <a:r>
              <a:rPr lang="it-IT" dirty="0"/>
              <a:t>?</a:t>
            </a:r>
          </a:p>
          <a:p>
            <a:pPr marL="0" indent="0">
              <a:buNone/>
            </a:pPr>
            <a:r>
              <a:rPr lang="it-IT" dirty="0" err="1"/>
              <a:t>Reputational</a:t>
            </a:r>
            <a:r>
              <a:rPr lang="it-IT" dirty="0"/>
              <a:t> </a:t>
            </a:r>
            <a:r>
              <a:rPr lang="it-IT" dirty="0" err="1"/>
              <a:t>risks</a:t>
            </a:r>
            <a:r>
              <a:rPr lang="it-IT" dirty="0"/>
              <a:t>: best </a:t>
            </a:r>
            <a:r>
              <a:rPr lang="it-IT" dirty="0" err="1"/>
              <a:t>practices</a:t>
            </a:r>
            <a:r>
              <a:rPr lang="it-IT" dirty="0"/>
              <a:t> IT, </a:t>
            </a:r>
            <a:r>
              <a:rPr lang="it-IT" dirty="0" err="1"/>
              <a:t>available</a:t>
            </a:r>
            <a:r>
              <a:rPr lang="it-IT" dirty="0"/>
              <a:t> in </a:t>
            </a:r>
            <a:r>
              <a:rPr lang="it-IT" dirty="0" err="1"/>
              <a:t>equal</a:t>
            </a:r>
            <a:r>
              <a:rPr lang="it-IT" dirty="0"/>
              <a:t> </a:t>
            </a:r>
            <a:r>
              <a:rPr lang="it-IT" dirty="0" err="1"/>
              <a:t>basis</a:t>
            </a:r>
            <a:r>
              <a:rPr lang="it-IT" dirty="0"/>
              <a:t>, </a:t>
            </a:r>
            <a:r>
              <a:rPr lang="it-IT" dirty="0" err="1"/>
              <a:t>integration</a:t>
            </a:r>
            <a:r>
              <a:rPr lang="it-IT" dirty="0"/>
              <a:t> with </a:t>
            </a:r>
            <a:r>
              <a:rPr lang="it-IT" dirty="0" err="1"/>
              <a:t>payment</a:t>
            </a:r>
            <a:r>
              <a:rPr lang="it-IT" dirty="0"/>
              <a:t> </a:t>
            </a:r>
            <a:r>
              <a:rPr lang="it-IT" dirty="0" err="1"/>
              <a:t>system</a:t>
            </a:r>
            <a:r>
              <a:rPr lang="it-IT" dirty="0"/>
              <a:t>.</a:t>
            </a:r>
          </a:p>
          <a:p>
            <a:pPr marL="0" indent="0">
              <a:buNone/>
            </a:pPr>
            <a:r>
              <a:rPr lang="it-IT" dirty="0"/>
              <a:t>Direct CBDC </a:t>
            </a:r>
            <a:r>
              <a:rPr lang="it-IT" dirty="0" err="1"/>
              <a:t>may</a:t>
            </a:r>
            <a:r>
              <a:rPr lang="it-IT" dirty="0"/>
              <a:t> </a:t>
            </a:r>
            <a:r>
              <a:rPr lang="it-IT" dirty="0" err="1"/>
              <a:t>affect</a:t>
            </a:r>
            <a:r>
              <a:rPr lang="it-IT" dirty="0"/>
              <a:t> </a:t>
            </a:r>
            <a:r>
              <a:rPr lang="it-IT" dirty="0" err="1"/>
              <a:t>independence</a:t>
            </a:r>
            <a:r>
              <a:rPr lang="it-IT" dirty="0"/>
              <a:t> and </a:t>
            </a:r>
            <a:r>
              <a:rPr lang="it-IT" dirty="0" err="1"/>
              <a:t>credibility</a:t>
            </a:r>
            <a:r>
              <a:rPr lang="it-IT" dirty="0"/>
              <a:t> of the Central </a:t>
            </a:r>
            <a:r>
              <a:rPr lang="it-IT" dirty="0" err="1"/>
              <a:t>Bank</a:t>
            </a:r>
            <a:r>
              <a:rPr lang="it-IT" dirty="0"/>
              <a:t>.</a:t>
            </a:r>
          </a:p>
          <a:p>
            <a:endParaRPr lang="it-IT" dirty="0"/>
          </a:p>
        </p:txBody>
      </p:sp>
    </p:spTree>
    <p:extLst>
      <p:ext uri="{BB962C8B-B14F-4D97-AF65-F5344CB8AC3E}">
        <p14:creationId xmlns:p14="http://schemas.microsoft.com/office/powerpoint/2010/main" val="726464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CE7855-5F8E-464E-9D70-888EC62D19C5}"/>
              </a:ext>
            </a:extLst>
          </p:cNvPr>
          <p:cNvSpPr>
            <a:spLocks noGrp="1"/>
          </p:cNvSpPr>
          <p:nvPr>
            <p:ph type="title"/>
          </p:nvPr>
        </p:nvSpPr>
        <p:spPr/>
        <p:txBody>
          <a:bodyPr/>
          <a:lstStyle/>
          <a:p>
            <a:r>
              <a:rPr lang="it-IT" dirty="0"/>
              <a:t>Financial </a:t>
            </a:r>
            <a:r>
              <a:rPr lang="it-IT" dirty="0" err="1"/>
              <a:t>stability</a:t>
            </a:r>
            <a:endParaRPr lang="it-IT" dirty="0"/>
          </a:p>
        </p:txBody>
      </p:sp>
      <p:sp>
        <p:nvSpPr>
          <p:cNvPr id="3" name="Segnaposto contenuto 2">
            <a:extLst>
              <a:ext uri="{FF2B5EF4-FFF2-40B4-BE49-F238E27FC236}">
                <a16:creationId xmlns:a16="http://schemas.microsoft.com/office/drawing/2014/main" id="{E03F66B7-08B4-4144-905D-BAD78826CEC3}"/>
              </a:ext>
            </a:extLst>
          </p:cNvPr>
          <p:cNvSpPr>
            <a:spLocks noGrp="1"/>
          </p:cNvSpPr>
          <p:nvPr>
            <p:ph idx="1"/>
          </p:nvPr>
        </p:nvSpPr>
        <p:spPr>
          <a:xfrm>
            <a:off x="628650" y="1457634"/>
            <a:ext cx="7886700" cy="5168634"/>
          </a:xfrm>
        </p:spPr>
        <p:txBody>
          <a:bodyPr>
            <a:normAutofit fontScale="70000" lnSpcReduction="20000"/>
          </a:bodyPr>
          <a:lstStyle/>
          <a:p>
            <a:pPr marL="0" indent="0">
              <a:buNone/>
            </a:pPr>
            <a:r>
              <a:rPr lang="it-IT" dirty="0"/>
              <a:t>A CBDC </a:t>
            </a:r>
            <a:r>
              <a:rPr lang="it-IT" dirty="0" err="1"/>
              <a:t>may</a:t>
            </a:r>
            <a:r>
              <a:rPr lang="it-IT" dirty="0"/>
              <a:t> </a:t>
            </a:r>
            <a:r>
              <a:rPr lang="it-IT" dirty="0" err="1"/>
              <a:t>decrease</a:t>
            </a:r>
            <a:r>
              <a:rPr lang="it-IT" dirty="0"/>
              <a:t> the </a:t>
            </a:r>
            <a:r>
              <a:rPr lang="it-IT" dirty="0" err="1"/>
              <a:t>supply</a:t>
            </a:r>
            <a:r>
              <a:rPr lang="it-IT" dirty="0"/>
              <a:t> of credit, </a:t>
            </a:r>
            <a:r>
              <a:rPr lang="it-IT" dirty="0" err="1"/>
              <a:t>thus</a:t>
            </a:r>
            <a:r>
              <a:rPr lang="it-IT" dirty="0"/>
              <a:t> </a:t>
            </a:r>
            <a:r>
              <a:rPr lang="it-IT" dirty="0" err="1"/>
              <a:t>preventing</a:t>
            </a:r>
            <a:r>
              <a:rPr lang="it-IT" dirty="0"/>
              <a:t> an </a:t>
            </a:r>
            <a:r>
              <a:rPr lang="it-IT" dirty="0" err="1"/>
              <a:t>optimal</a:t>
            </a:r>
            <a:r>
              <a:rPr lang="it-IT" dirty="0"/>
              <a:t> </a:t>
            </a:r>
            <a:r>
              <a:rPr lang="it-IT" dirty="0" err="1"/>
              <a:t>level</a:t>
            </a:r>
            <a:r>
              <a:rPr lang="it-IT" dirty="0"/>
              <a:t> of aggregate </a:t>
            </a:r>
            <a:r>
              <a:rPr lang="it-IT" dirty="0" err="1"/>
              <a:t>investment</a:t>
            </a:r>
            <a:r>
              <a:rPr lang="it-IT" dirty="0"/>
              <a:t> and </a:t>
            </a:r>
            <a:r>
              <a:rPr lang="it-IT" dirty="0" err="1"/>
              <a:t>consumption</a:t>
            </a:r>
            <a:r>
              <a:rPr lang="it-IT" dirty="0"/>
              <a:t>. </a:t>
            </a:r>
            <a:r>
              <a:rPr lang="it-IT" dirty="0" err="1"/>
              <a:t>Economic</a:t>
            </a:r>
            <a:r>
              <a:rPr lang="it-IT" dirty="0"/>
              <a:t> </a:t>
            </a:r>
            <a:r>
              <a:rPr lang="it-IT" dirty="0" err="1"/>
              <a:t>activity</a:t>
            </a:r>
            <a:r>
              <a:rPr lang="it-IT" dirty="0"/>
              <a:t> </a:t>
            </a:r>
            <a:r>
              <a:rPr lang="it-IT" dirty="0" err="1"/>
              <a:t>could</a:t>
            </a:r>
            <a:r>
              <a:rPr lang="it-IT" dirty="0"/>
              <a:t> be </a:t>
            </a:r>
            <a:r>
              <a:rPr lang="it-IT" dirty="0" err="1"/>
              <a:t>hampered</a:t>
            </a:r>
            <a:r>
              <a:rPr lang="it-IT" dirty="0"/>
              <a:t>. </a:t>
            </a:r>
          </a:p>
          <a:p>
            <a:pPr marL="0" indent="0">
              <a:buNone/>
            </a:pPr>
            <a:r>
              <a:rPr lang="it-IT" dirty="0" err="1"/>
              <a:t>Banks</a:t>
            </a:r>
            <a:r>
              <a:rPr lang="it-IT" dirty="0"/>
              <a:t> </a:t>
            </a:r>
            <a:r>
              <a:rPr lang="it-IT" dirty="0" err="1"/>
              <a:t>may</a:t>
            </a:r>
            <a:r>
              <a:rPr lang="it-IT" dirty="0"/>
              <a:t> take </a:t>
            </a:r>
            <a:r>
              <a:rPr lang="it-IT" dirty="0" err="1"/>
              <a:t>greater</a:t>
            </a:r>
            <a:r>
              <a:rPr lang="it-IT" dirty="0"/>
              <a:t> </a:t>
            </a:r>
            <a:r>
              <a:rPr lang="it-IT" dirty="0" err="1"/>
              <a:t>risks</a:t>
            </a:r>
            <a:r>
              <a:rPr lang="it-IT" dirty="0"/>
              <a:t> in an </a:t>
            </a:r>
            <a:r>
              <a:rPr lang="it-IT" dirty="0" err="1"/>
              <a:t>attempt</a:t>
            </a:r>
            <a:r>
              <a:rPr lang="it-IT" dirty="0"/>
              <a:t> to </a:t>
            </a:r>
            <a:r>
              <a:rPr lang="it-IT" dirty="0" err="1"/>
              <a:t>earn</a:t>
            </a:r>
            <a:r>
              <a:rPr lang="it-IT" dirty="0"/>
              <a:t> </a:t>
            </a:r>
            <a:r>
              <a:rPr lang="it-IT" dirty="0" err="1"/>
              <a:t>higher</a:t>
            </a:r>
            <a:r>
              <a:rPr lang="it-IT" dirty="0"/>
              <a:t> (</a:t>
            </a:r>
            <a:r>
              <a:rPr lang="it-IT" dirty="0" err="1"/>
              <a:t>nominal</a:t>
            </a:r>
            <a:r>
              <a:rPr lang="it-IT" dirty="0"/>
              <a:t>) </a:t>
            </a:r>
            <a:r>
              <a:rPr lang="it-IT" dirty="0" err="1"/>
              <a:t>returns</a:t>
            </a:r>
            <a:r>
              <a:rPr lang="it-IT" dirty="0"/>
              <a:t> and to offset the </a:t>
            </a:r>
            <a:r>
              <a:rPr lang="it-IT" dirty="0" err="1"/>
              <a:t>reduction</a:t>
            </a:r>
            <a:r>
              <a:rPr lang="it-IT" dirty="0"/>
              <a:t> in </a:t>
            </a:r>
            <a:r>
              <a:rPr lang="it-IT" dirty="0" err="1"/>
              <a:t>profitability</a:t>
            </a:r>
            <a:r>
              <a:rPr lang="it-IT" dirty="0"/>
              <a:t>.</a:t>
            </a:r>
          </a:p>
          <a:p>
            <a:pPr marL="0" indent="0">
              <a:buNone/>
            </a:pPr>
            <a:r>
              <a:rPr lang="it-IT" dirty="0" err="1"/>
              <a:t>Bank</a:t>
            </a:r>
            <a:r>
              <a:rPr lang="it-IT" dirty="0"/>
              <a:t> </a:t>
            </a:r>
            <a:r>
              <a:rPr lang="it-IT" dirty="0" err="1"/>
              <a:t>runs</a:t>
            </a:r>
            <a:r>
              <a:rPr lang="it-IT" dirty="0"/>
              <a:t> in </a:t>
            </a:r>
            <a:r>
              <a:rPr lang="it-IT" dirty="0" err="1"/>
              <a:t>crisis</a:t>
            </a:r>
            <a:r>
              <a:rPr lang="it-IT" dirty="0"/>
              <a:t> </a:t>
            </a:r>
            <a:r>
              <a:rPr lang="it-IT" dirty="0" err="1"/>
              <a:t>periods</a:t>
            </a:r>
            <a:r>
              <a:rPr lang="it-IT" dirty="0"/>
              <a:t>: </a:t>
            </a:r>
            <a:r>
              <a:rPr lang="it-IT" dirty="0" err="1"/>
              <a:t>when</a:t>
            </a:r>
            <a:r>
              <a:rPr lang="it-IT" dirty="0"/>
              <a:t> </a:t>
            </a:r>
            <a:r>
              <a:rPr lang="it-IT" dirty="0" err="1"/>
              <a:t>savers</a:t>
            </a:r>
            <a:r>
              <a:rPr lang="it-IT" dirty="0"/>
              <a:t> </a:t>
            </a:r>
            <a:r>
              <a:rPr lang="it-IT" dirty="0" err="1"/>
              <a:t>have</a:t>
            </a:r>
            <a:r>
              <a:rPr lang="it-IT" dirty="0"/>
              <a:t> </a:t>
            </a:r>
            <a:r>
              <a:rPr lang="it-IT" dirty="0" err="1"/>
              <a:t>less</a:t>
            </a:r>
            <a:r>
              <a:rPr lang="it-IT" dirty="0"/>
              <a:t> </a:t>
            </a:r>
            <a:r>
              <a:rPr lang="it-IT" dirty="0" err="1"/>
              <a:t>confidence</a:t>
            </a:r>
            <a:r>
              <a:rPr lang="it-IT" dirty="0"/>
              <a:t> in the </a:t>
            </a:r>
            <a:r>
              <a:rPr lang="it-IT" dirty="0" err="1"/>
              <a:t>whole</a:t>
            </a:r>
            <a:r>
              <a:rPr lang="it-IT" dirty="0"/>
              <a:t> banking </a:t>
            </a:r>
            <a:r>
              <a:rPr lang="it-IT" dirty="0" err="1"/>
              <a:t>sector</a:t>
            </a:r>
            <a:r>
              <a:rPr lang="it-IT" dirty="0"/>
              <a:t>, </a:t>
            </a:r>
            <a:r>
              <a:rPr lang="it-IT" dirty="0" err="1"/>
              <a:t>liquid</a:t>
            </a:r>
            <a:r>
              <a:rPr lang="it-IT" dirty="0"/>
              <a:t> </a:t>
            </a:r>
            <a:r>
              <a:rPr lang="it-IT" dirty="0" err="1"/>
              <a:t>assets</a:t>
            </a:r>
            <a:r>
              <a:rPr lang="it-IT" dirty="0"/>
              <a:t> </a:t>
            </a:r>
            <a:r>
              <a:rPr lang="it-IT" dirty="0" err="1"/>
              <a:t>might</a:t>
            </a:r>
            <a:r>
              <a:rPr lang="it-IT" dirty="0"/>
              <a:t> be </a:t>
            </a:r>
            <a:r>
              <a:rPr lang="it-IT" dirty="0" err="1"/>
              <a:t>shifted</a:t>
            </a:r>
            <a:r>
              <a:rPr lang="it-IT" dirty="0"/>
              <a:t> </a:t>
            </a:r>
            <a:r>
              <a:rPr lang="it-IT" dirty="0" err="1"/>
              <a:t>very</a:t>
            </a:r>
            <a:r>
              <a:rPr lang="it-IT" dirty="0"/>
              <a:t> </a:t>
            </a:r>
            <a:r>
              <a:rPr lang="it-IT" dirty="0" err="1"/>
              <a:t>rapidly</a:t>
            </a:r>
            <a:r>
              <a:rPr lang="it-IT" dirty="0"/>
              <a:t> from commercial </a:t>
            </a:r>
            <a:r>
              <a:rPr lang="it-IT" dirty="0" err="1"/>
              <a:t>bank</a:t>
            </a:r>
            <a:r>
              <a:rPr lang="it-IT" dirty="0"/>
              <a:t> </a:t>
            </a:r>
            <a:r>
              <a:rPr lang="it-IT" dirty="0" err="1"/>
              <a:t>deposits</a:t>
            </a:r>
            <a:r>
              <a:rPr lang="it-IT" dirty="0"/>
              <a:t> to the </a:t>
            </a:r>
            <a:r>
              <a:rPr lang="it-IT" dirty="0" err="1"/>
              <a:t>digital</a:t>
            </a:r>
            <a:r>
              <a:rPr lang="it-IT" dirty="0"/>
              <a:t> euro </a:t>
            </a:r>
            <a:r>
              <a:rPr lang="it-IT" dirty="0" err="1"/>
              <a:t>if</a:t>
            </a:r>
            <a:r>
              <a:rPr lang="it-IT" dirty="0"/>
              <a:t> the </a:t>
            </a:r>
            <a:r>
              <a:rPr lang="it-IT" dirty="0" err="1"/>
              <a:t>operational</a:t>
            </a:r>
            <a:r>
              <a:rPr lang="it-IT" dirty="0"/>
              <a:t> </a:t>
            </a:r>
            <a:r>
              <a:rPr lang="it-IT" dirty="0" err="1"/>
              <a:t>obstacles</a:t>
            </a:r>
            <a:r>
              <a:rPr lang="it-IT" dirty="0"/>
              <a:t> to </a:t>
            </a:r>
            <a:r>
              <a:rPr lang="it-IT" dirty="0" err="1"/>
              <a:t>withdrawing</a:t>
            </a:r>
            <a:r>
              <a:rPr lang="it-IT" dirty="0"/>
              <a:t> </a:t>
            </a:r>
            <a:r>
              <a:rPr lang="it-IT" dirty="0" err="1"/>
              <a:t>money</a:t>
            </a:r>
            <a:r>
              <a:rPr lang="it-IT" dirty="0"/>
              <a:t> in the </a:t>
            </a:r>
            <a:r>
              <a:rPr lang="it-IT" dirty="0" err="1"/>
              <a:t>form</a:t>
            </a:r>
            <a:r>
              <a:rPr lang="it-IT" dirty="0"/>
              <a:t> of </a:t>
            </a:r>
            <a:r>
              <a:rPr lang="it-IT" dirty="0" err="1"/>
              <a:t>digital</a:t>
            </a:r>
            <a:r>
              <a:rPr lang="it-IT" dirty="0"/>
              <a:t> euro are </a:t>
            </a:r>
            <a:r>
              <a:rPr lang="it-IT" dirty="0" err="1"/>
              <a:t>lower</a:t>
            </a:r>
            <a:r>
              <a:rPr lang="it-IT" dirty="0"/>
              <a:t> </a:t>
            </a:r>
            <a:r>
              <a:rPr lang="it-IT" dirty="0" err="1"/>
              <a:t>than</a:t>
            </a:r>
            <a:r>
              <a:rPr lang="it-IT" dirty="0"/>
              <a:t> for </a:t>
            </a:r>
            <a:r>
              <a:rPr lang="it-IT" dirty="0" err="1"/>
              <a:t>withdrawing</a:t>
            </a:r>
            <a:r>
              <a:rPr lang="it-IT" dirty="0"/>
              <a:t> cash.</a:t>
            </a:r>
          </a:p>
          <a:p>
            <a:pPr marL="0" indent="0">
              <a:buNone/>
            </a:pPr>
            <a:r>
              <a:rPr lang="it-IT" dirty="0" err="1"/>
              <a:t>If</a:t>
            </a:r>
            <a:r>
              <a:rPr lang="it-IT" dirty="0"/>
              <a:t> </a:t>
            </a:r>
            <a:r>
              <a:rPr lang="it-IT" dirty="0" err="1"/>
              <a:t>banks</a:t>
            </a:r>
            <a:r>
              <a:rPr lang="it-IT" dirty="0"/>
              <a:t> </a:t>
            </a:r>
            <a:r>
              <a:rPr lang="it-IT" dirty="0" err="1"/>
              <a:t>decrease</a:t>
            </a:r>
            <a:r>
              <a:rPr lang="it-IT" dirty="0"/>
              <a:t> </a:t>
            </a:r>
            <a:r>
              <a:rPr lang="it-IT" dirty="0" err="1"/>
              <a:t>their</a:t>
            </a:r>
            <a:r>
              <a:rPr lang="it-IT" dirty="0"/>
              <a:t> </a:t>
            </a:r>
            <a:r>
              <a:rPr lang="it-IT" dirty="0" err="1"/>
              <a:t>role</a:t>
            </a:r>
            <a:r>
              <a:rPr lang="it-IT" dirty="0"/>
              <a:t> in </a:t>
            </a:r>
            <a:r>
              <a:rPr lang="it-IT" dirty="0" err="1"/>
              <a:t>deposit-taking</a:t>
            </a:r>
            <a:r>
              <a:rPr lang="it-IT" dirty="0"/>
              <a:t> and </a:t>
            </a:r>
            <a:r>
              <a:rPr lang="it-IT" dirty="0" err="1"/>
              <a:t>intervene</a:t>
            </a:r>
            <a:r>
              <a:rPr lang="it-IT" dirty="0"/>
              <a:t> </a:t>
            </a:r>
            <a:r>
              <a:rPr lang="it-IT" dirty="0" err="1"/>
              <a:t>less</a:t>
            </a:r>
            <a:r>
              <a:rPr lang="it-IT" dirty="0"/>
              <a:t> in the </a:t>
            </a:r>
            <a:r>
              <a:rPr lang="it-IT" dirty="0" err="1"/>
              <a:t>routing</a:t>
            </a:r>
            <a:r>
              <a:rPr lang="it-IT" dirty="0"/>
              <a:t> of </a:t>
            </a:r>
            <a:r>
              <a:rPr lang="it-IT" dirty="0" err="1"/>
              <a:t>payment</a:t>
            </a:r>
            <a:r>
              <a:rPr lang="it-IT" dirty="0"/>
              <a:t> </a:t>
            </a:r>
            <a:r>
              <a:rPr lang="it-IT" dirty="0" err="1"/>
              <a:t>instructions</a:t>
            </a:r>
            <a:r>
              <a:rPr lang="it-IT" dirty="0"/>
              <a:t>, </a:t>
            </a:r>
            <a:r>
              <a:rPr lang="it-IT" dirty="0" err="1"/>
              <a:t>they</a:t>
            </a:r>
            <a:r>
              <a:rPr lang="it-IT" dirty="0"/>
              <a:t> </a:t>
            </a:r>
            <a:r>
              <a:rPr lang="it-IT" dirty="0" err="1"/>
              <a:t>might</a:t>
            </a:r>
            <a:r>
              <a:rPr lang="it-IT" dirty="0"/>
              <a:t> </a:t>
            </a:r>
            <a:r>
              <a:rPr lang="it-IT" dirty="0" err="1"/>
              <a:t>have</a:t>
            </a:r>
            <a:r>
              <a:rPr lang="it-IT" dirty="0"/>
              <a:t> </a:t>
            </a:r>
            <a:r>
              <a:rPr lang="it-IT" dirty="0" err="1"/>
              <a:t>less</a:t>
            </a:r>
            <a:r>
              <a:rPr lang="it-IT" dirty="0"/>
              <a:t> information </a:t>
            </a:r>
            <a:r>
              <a:rPr lang="it-IT" dirty="0" err="1"/>
              <a:t>about</a:t>
            </a:r>
            <a:r>
              <a:rPr lang="it-IT" dirty="0"/>
              <a:t> clients, </a:t>
            </a:r>
            <a:r>
              <a:rPr lang="it-IT" dirty="0" err="1"/>
              <a:t>which</a:t>
            </a:r>
            <a:r>
              <a:rPr lang="it-IT" dirty="0"/>
              <a:t>, in turn, </a:t>
            </a:r>
            <a:r>
              <a:rPr lang="it-IT" dirty="0" err="1"/>
              <a:t>would</a:t>
            </a:r>
            <a:r>
              <a:rPr lang="it-IT" dirty="0"/>
              <a:t> </a:t>
            </a:r>
            <a:r>
              <a:rPr lang="it-IT" dirty="0" err="1"/>
              <a:t>harm</a:t>
            </a:r>
            <a:r>
              <a:rPr lang="it-IT" dirty="0"/>
              <a:t> </a:t>
            </a:r>
            <a:r>
              <a:rPr lang="it-IT" dirty="0" err="1"/>
              <a:t>their</a:t>
            </a:r>
            <a:r>
              <a:rPr lang="it-IT" dirty="0"/>
              <a:t> </a:t>
            </a:r>
            <a:r>
              <a:rPr lang="it-IT" dirty="0" err="1"/>
              <a:t>risk</a:t>
            </a:r>
            <a:r>
              <a:rPr lang="it-IT" dirty="0"/>
              <a:t> </a:t>
            </a:r>
            <a:r>
              <a:rPr lang="it-IT" dirty="0" err="1"/>
              <a:t>assessment</a:t>
            </a:r>
            <a:r>
              <a:rPr lang="it-IT" dirty="0"/>
              <a:t> </a:t>
            </a:r>
            <a:r>
              <a:rPr lang="it-IT" dirty="0" err="1"/>
              <a:t>capacity</a:t>
            </a:r>
            <a:r>
              <a:rPr lang="it-IT" dirty="0"/>
              <a:t>. </a:t>
            </a:r>
            <a:r>
              <a:rPr lang="it-IT" dirty="0" err="1"/>
              <a:t>This</a:t>
            </a:r>
            <a:r>
              <a:rPr lang="it-IT" dirty="0"/>
              <a:t> </a:t>
            </a:r>
            <a:r>
              <a:rPr lang="it-IT" dirty="0" err="1"/>
              <a:t>may</a:t>
            </a:r>
            <a:r>
              <a:rPr lang="it-IT" dirty="0"/>
              <a:t> </a:t>
            </a:r>
            <a:r>
              <a:rPr lang="it-IT" dirty="0" err="1"/>
              <a:t>increase</a:t>
            </a:r>
            <a:r>
              <a:rPr lang="it-IT" dirty="0"/>
              <a:t> the </a:t>
            </a:r>
            <a:r>
              <a:rPr lang="it-IT" dirty="0" err="1"/>
              <a:t>riskiness</a:t>
            </a:r>
            <a:r>
              <a:rPr lang="it-IT" dirty="0"/>
              <a:t> of </a:t>
            </a:r>
            <a:r>
              <a:rPr lang="it-IT" dirty="0" err="1"/>
              <a:t>banks</a:t>
            </a:r>
            <a:r>
              <a:rPr lang="it-IT" dirty="0"/>
              <a:t>’ balance </a:t>
            </a:r>
            <a:r>
              <a:rPr lang="it-IT" dirty="0" err="1"/>
              <a:t>sheets</a:t>
            </a:r>
            <a:r>
              <a:rPr lang="it-IT" dirty="0"/>
              <a:t>. </a:t>
            </a:r>
          </a:p>
          <a:p>
            <a:pPr marL="0" indent="0">
              <a:buNone/>
            </a:pPr>
            <a:r>
              <a:rPr lang="it-IT" dirty="0"/>
              <a:t>The </a:t>
            </a:r>
            <a:r>
              <a:rPr lang="it-IT" dirty="0" err="1"/>
              <a:t>role</a:t>
            </a:r>
            <a:r>
              <a:rPr lang="it-IT" dirty="0"/>
              <a:t> of </a:t>
            </a:r>
            <a:r>
              <a:rPr lang="it-IT" dirty="0" err="1"/>
              <a:t>banks</a:t>
            </a:r>
            <a:r>
              <a:rPr lang="it-IT" dirty="0"/>
              <a:t> </a:t>
            </a:r>
            <a:r>
              <a:rPr lang="it-IT" dirty="0" err="1"/>
              <a:t>as</a:t>
            </a:r>
            <a:r>
              <a:rPr lang="it-IT" dirty="0"/>
              <a:t> </a:t>
            </a:r>
            <a:r>
              <a:rPr lang="it-IT" dirty="0" err="1"/>
              <a:t>intermeidaries</a:t>
            </a:r>
            <a:r>
              <a:rPr lang="it-IT" dirty="0"/>
              <a:t> </a:t>
            </a:r>
            <a:r>
              <a:rPr lang="it-IT" dirty="0" err="1"/>
              <a:t>is</a:t>
            </a:r>
            <a:r>
              <a:rPr lang="it-IT" dirty="0"/>
              <a:t> </a:t>
            </a:r>
            <a:r>
              <a:rPr lang="it-IT" dirty="0" err="1"/>
              <a:t>affected</a:t>
            </a:r>
            <a:r>
              <a:rPr lang="it-IT" dirty="0"/>
              <a:t>.</a:t>
            </a:r>
          </a:p>
          <a:p>
            <a:pPr marL="0" indent="0">
              <a:buNone/>
            </a:pPr>
            <a:r>
              <a:rPr lang="it-IT" dirty="0" err="1"/>
              <a:t>Finanical</a:t>
            </a:r>
            <a:r>
              <a:rPr lang="it-IT" dirty="0"/>
              <a:t> </a:t>
            </a:r>
            <a:r>
              <a:rPr lang="it-IT" dirty="0" err="1"/>
              <a:t>inclusion</a:t>
            </a:r>
            <a:r>
              <a:rPr lang="it-IT" dirty="0"/>
              <a:t> </a:t>
            </a:r>
            <a:r>
              <a:rPr lang="it-IT" dirty="0" err="1"/>
              <a:t>is</a:t>
            </a:r>
            <a:r>
              <a:rPr lang="it-IT" dirty="0"/>
              <a:t> </a:t>
            </a:r>
            <a:r>
              <a:rPr lang="it-IT" dirty="0" err="1"/>
              <a:t>affected</a:t>
            </a:r>
            <a:r>
              <a:rPr lang="it-IT" dirty="0"/>
              <a:t> in case CBDC </a:t>
            </a:r>
            <a:r>
              <a:rPr lang="it-IT" dirty="0" err="1"/>
              <a:t>will</a:t>
            </a:r>
            <a:r>
              <a:rPr lang="it-IT" dirty="0"/>
              <a:t> </a:t>
            </a:r>
            <a:r>
              <a:rPr lang="it-IT" dirty="0" err="1"/>
              <a:t>substitute</a:t>
            </a:r>
            <a:r>
              <a:rPr lang="it-IT" dirty="0"/>
              <a:t> </a:t>
            </a:r>
            <a:r>
              <a:rPr lang="it-IT" dirty="0" err="1"/>
              <a:t>effectively</a:t>
            </a:r>
            <a:r>
              <a:rPr lang="it-IT" dirty="0"/>
              <a:t> cash.  </a:t>
            </a:r>
          </a:p>
          <a:p>
            <a:pPr marL="0" indent="0">
              <a:buNone/>
            </a:pPr>
            <a:r>
              <a:rPr lang="it-IT" dirty="0" err="1"/>
              <a:t>Possibility</a:t>
            </a:r>
            <a:r>
              <a:rPr lang="it-IT" dirty="0"/>
              <a:t> to introduce </a:t>
            </a:r>
            <a:r>
              <a:rPr lang="it-IT" dirty="0" err="1"/>
              <a:t>limits</a:t>
            </a:r>
            <a:r>
              <a:rPr lang="it-IT" dirty="0"/>
              <a:t> and ‘‘</a:t>
            </a:r>
            <a:r>
              <a:rPr lang="it-IT" dirty="0" err="1"/>
              <a:t>intermediation</a:t>
            </a:r>
            <a:r>
              <a:rPr lang="it-IT" dirty="0"/>
              <a:t>’’ for </a:t>
            </a:r>
            <a:r>
              <a:rPr lang="it-IT" dirty="0" err="1"/>
              <a:t>retail</a:t>
            </a:r>
            <a:r>
              <a:rPr lang="it-IT" dirty="0"/>
              <a:t> </a:t>
            </a:r>
            <a:r>
              <a:rPr lang="it-IT" dirty="0" err="1"/>
              <a:t>users</a:t>
            </a:r>
            <a:r>
              <a:rPr lang="it-IT" dirty="0"/>
              <a:t>.</a:t>
            </a:r>
          </a:p>
          <a:p>
            <a:endParaRPr lang="it-IT" dirty="0"/>
          </a:p>
        </p:txBody>
      </p:sp>
    </p:spTree>
    <p:extLst>
      <p:ext uri="{BB962C8B-B14F-4D97-AF65-F5344CB8AC3E}">
        <p14:creationId xmlns:p14="http://schemas.microsoft.com/office/powerpoint/2010/main" val="1355393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FAFCA-2B29-6C4B-978F-77C1C1F5BF01}"/>
              </a:ext>
            </a:extLst>
          </p:cNvPr>
          <p:cNvSpPr>
            <a:spLocks noGrp="1"/>
          </p:cNvSpPr>
          <p:nvPr>
            <p:ph type="title"/>
          </p:nvPr>
        </p:nvSpPr>
        <p:spPr>
          <a:xfrm>
            <a:off x="490864" y="0"/>
            <a:ext cx="7886700" cy="1325563"/>
          </a:xfrm>
        </p:spPr>
        <p:txBody>
          <a:bodyPr/>
          <a:lstStyle/>
          <a:p>
            <a:r>
              <a:rPr lang="it-IT" dirty="0"/>
              <a:t> </a:t>
            </a:r>
            <a:r>
              <a:rPr lang="it-IT" dirty="0" err="1"/>
              <a:t>Monetary</a:t>
            </a:r>
            <a:r>
              <a:rPr lang="it-IT" dirty="0"/>
              <a:t> policy</a:t>
            </a:r>
          </a:p>
        </p:txBody>
      </p:sp>
      <p:sp>
        <p:nvSpPr>
          <p:cNvPr id="3" name="Segnaposto contenuto 2">
            <a:extLst>
              <a:ext uri="{FF2B5EF4-FFF2-40B4-BE49-F238E27FC236}">
                <a16:creationId xmlns:a16="http://schemas.microsoft.com/office/drawing/2014/main" id="{7D2F1F1A-6175-AC47-9B2B-D765CC614B42}"/>
              </a:ext>
            </a:extLst>
          </p:cNvPr>
          <p:cNvSpPr>
            <a:spLocks noGrp="1"/>
          </p:cNvSpPr>
          <p:nvPr>
            <p:ph idx="1"/>
          </p:nvPr>
        </p:nvSpPr>
        <p:spPr>
          <a:xfrm>
            <a:off x="490864" y="1092820"/>
            <a:ext cx="8394344" cy="4895385"/>
          </a:xfrm>
        </p:spPr>
        <p:txBody>
          <a:bodyPr>
            <a:normAutofit fontScale="55000" lnSpcReduction="20000"/>
          </a:bodyPr>
          <a:lstStyle/>
          <a:p>
            <a:pPr marL="0" indent="0">
              <a:buNone/>
            </a:pPr>
            <a:r>
              <a:rPr lang="it-IT" sz="3600" dirty="0" err="1"/>
              <a:t>Investors</a:t>
            </a:r>
            <a:r>
              <a:rPr lang="it-IT" sz="3600" dirty="0"/>
              <a:t> </a:t>
            </a:r>
            <a:r>
              <a:rPr lang="it-IT" sz="3600" dirty="0" err="1"/>
              <a:t>may</a:t>
            </a:r>
            <a:r>
              <a:rPr lang="it-IT" sz="3600" dirty="0"/>
              <a:t> </a:t>
            </a:r>
            <a:r>
              <a:rPr lang="it-IT" sz="3600" dirty="0" err="1"/>
              <a:t>substitute</a:t>
            </a:r>
            <a:r>
              <a:rPr lang="it-IT" sz="3600" dirty="0"/>
              <a:t> </a:t>
            </a:r>
            <a:r>
              <a:rPr lang="it-IT" sz="3600" dirty="0" err="1"/>
              <a:t>safe</a:t>
            </a:r>
            <a:r>
              <a:rPr lang="it-IT" sz="3600" dirty="0"/>
              <a:t> </a:t>
            </a:r>
            <a:r>
              <a:rPr lang="it-IT" sz="3600" dirty="0" err="1"/>
              <a:t>assets</a:t>
            </a:r>
            <a:r>
              <a:rPr lang="it-IT" sz="3600" dirty="0"/>
              <a:t> (for </a:t>
            </a:r>
            <a:r>
              <a:rPr lang="it-IT" sz="3600" dirty="0" err="1"/>
              <a:t>example</a:t>
            </a:r>
            <a:r>
              <a:rPr lang="it-IT" sz="3600" dirty="0"/>
              <a:t>, </a:t>
            </a:r>
            <a:r>
              <a:rPr lang="it-IT" sz="3600" dirty="0" err="1"/>
              <a:t>sovereign</a:t>
            </a:r>
            <a:r>
              <a:rPr lang="it-IT" sz="3600" dirty="0"/>
              <a:t> bonds) with the </a:t>
            </a:r>
            <a:r>
              <a:rPr lang="it-IT" sz="3600" dirty="0" err="1"/>
              <a:t>digital</a:t>
            </a:r>
            <a:r>
              <a:rPr lang="it-IT" sz="3600" dirty="0"/>
              <a:t> euro, </a:t>
            </a:r>
            <a:r>
              <a:rPr lang="it-IT" sz="3600" dirty="0" err="1"/>
              <a:t>which</a:t>
            </a:r>
            <a:r>
              <a:rPr lang="it-IT" sz="3600" dirty="0"/>
              <a:t> </a:t>
            </a:r>
            <a:r>
              <a:rPr lang="it-IT" sz="3600" dirty="0" err="1"/>
              <a:t>would</a:t>
            </a:r>
            <a:r>
              <a:rPr lang="it-IT" sz="3600" dirty="0"/>
              <a:t> </a:t>
            </a:r>
            <a:r>
              <a:rPr lang="it-IT" sz="3600" dirty="0" err="1"/>
              <a:t>directly</a:t>
            </a:r>
            <a:r>
              <a:rPr lang="it-IT" sz="3600" dirty="0"/>
              <a:t> </a:t>
            </a:r>
            <a:r>
              <a:rPr lang="it-IT" sz="3600" dirty="0" err="1"/>
              <a:t>affect</a:t>
            </a:r>
            <a:r>
              <a:rPr lang="it-IT" sz="3600" dirty="0"/>
              <a:t> </a:t>
            </a:r>
            <a:r>
              <a:rPr lang="it-IT" sz="3600" dirty="0" err="1"/>
              <a:t>risk</a:t>
            </a:r>
            <a:r>
              <a:rPr lang="it-IT" sz="3600" dirty="0"/>
              <a:t>-free </a:t>
            </a:r>
            <a:r>
              <a:rPr lang="it-IT" sz="3600" dirty="0" err="1"/>
              <a:t>interest</a:t>
            </a:r>
            <a:r>
              <a:rPr lang="it-IT" sz="3600" dirty="0"/>
              <a:t> </a:t>
            </a:r>
            <a:r>
              <a:rPr lang="it-IT" sz="3600" dirty="0" err="1"/>
              <a:t>rates</a:t>
            </a:r>
            <a:r>
              <a:rPr lang="it-IT" sz="3600" dirty="0"/>
              <a:t>.</a:t>
            </a:r>
          </a:p>
          <a:p>
            <a:pPr marL="0" indent="0">
              <a:buNone/>
            </a:pPr>
            <a:r>
              <a:rPr lang="it-IT" sz="3600" dirty="0" err="1"/>
              <a:t>Deposit</a:t>
            </a:r>
            <a:r>
              <a:rPr lang="it-IT" sz="3600" dirty="0"/>
              <a:t> </a:t>
            </a:r>
            <a:r>
              <a:rPr lang="it-IT" sz="3600" dirty="0" err="1"/>
              <a:t>substitution</a:t>
            </a:r>
            <a:r>
              <a:rPr lang="it-IT" sz="3600" dirty="0"/>
              <a:t>: </a:t>
            </a:r>
            <a:r>
              <a:rPr lang="it-IT" sz="3600" dirty="0" err="1"/>
              <a:t>increase</a:t>
            </a:r>
            <a:r>
              <a:rPr lang="it-IT" sz="3600" dirty="0"/>
              <a:t> in </a:t>
            </a:r>
            <a:r>
              <a:rPr lang="it-IT" sz="3600" dirty="0" err="1"/>
              <a:t>demand</a:t>
            </a:r>
            <a:r>
              <a:rPr lang="it-IT" sz="3600" dirty="0"/>
              <a:t> for </a:t>
            </a:r>
            <a:r>
              <a:rPr lang="it-IT" sz="3600" dirty="0" err="1"/>
              <a:t>collateral</a:t>
            </a:r>
            <a:r>
              <a:rPr lang="it-IT" sz="3600" dirty="0"/>
              <a:t> by </a:t>
            </a:r>
            <a:r>
              <a:rPr lang="it-IT" sz="3600" dirty="0" err="1"/>
              <a:t>banks</a:t>
            </a:r>
            <a:r>
              <a:rPr lang="it-IT" sz="3600" dirty="0"/>
              <a:t> </a:t>
            </a:r>
            <a:r>
              <a:rPr lang="it-IT" sz="3600" dirty="0" err="1"/>
              <a:t>might</a:t>
            </a:r>
            <a:r>
              <a:rPr lang="it-IT" sz="3600" dirty="0"/>
              <a:t> </a:t>
            </a:r>
            <a:r>
              <a:rPr lang="it-IT" sz="3600" dirty="0" err="1"/>
              <a:t>have</a:t>
            </a:r>
            <a:r>
              <a:rPr lang="it-IT" sz="3600" dirty="0"/>
              <a:t> an impact on market </a:t>
            </a:r>
            <a:r>
              <a:rPr lang="it-IT" sz="3600" dirty="0" err="1"/>
              <a:t>interest</a:t>
            </a:r>
            <a:r>
              <a:rPr lang="it-IT" sz="3600" dirty="0"/>
              <a:t> </a:t>
            </a:r>
            <a:r>
              <a:rPr lang="it-IT" sz="3600" dirty="0" err="1"/>
              <a:t>rates</a:t>
            </a:r>
            <a:r>
              <a:rPr lang="it-IT" sz="3600" dirty="0"/>
              <a:t> for </a:t>
            </a:r>
            <a:r>
              <a:rPr lang="it-IT" sz="3600" dirty="0" err="1"/>
              <a:t>safe</a:t>
            </a:r>
            <a:r>
              <a:rPr lang="it-IT" sz="3600" dirty="0"/>
              <a:t> </a:t>
            </a:r>
            <a:r>
              <a:rPr lang="it-IT" sz="3600" dirty="0" err="1"/>
              <a:t>assets</a:t>
            </a:r>
            <a:r>
              <a:rPr lang="it-IT" sz="3600" dirty="0"/>
              <a:t> (</a:t>
            </a:r>
            <a:r>
              <a:rPr lang="it-IT" sz="3600" dirty="0" err="1"/>
              <a:t>low</a:t>
            </a:r>
            <a:r>
              <a:rPr lang="it-IT" sz="3600" dirty="0"/>
              <a:t> </a:t>
            </a:r>
            <a:r>
              <a:rPr lang="it-IT" sz="3600" dirty="0" err="1"/>
              <a:t>interest</a:t>
            </a:r>
            <a:r>
              <a:rPr lang="it-IT" sz="3600" dirty="0"/>
              <a:t> rate).</a:t>
            </a:r>
          </a:p>
          <a:p>
            <a:pPr marL="0" indent="0">
              <a:buNone/>
            </a:pPr>
            <a:r>
              <a:rPr lang="it-IT" sz="3600" dirty="0" err="1"/>
              <a:t>It</a:t>
            </a:r>
            <a:r>
              <a:rPr lang="it-IT" sz="3600" dirty="0"/>
              <a:t> </a:t>
            </a:r>
            <a:r>
              <a:rPr lang="it-IT" sz="3600" dirty="0" err="1"/>
              <a:t>does</a:t>
            </a:r>
            <a:r>
              <a:rPr lang="it-IT" sz="3600" dirty="0"/>
              <a:t> </a:t>
            </a:r>
            <a:r>
              <a:rPr lang="it-IT" sz="3600" dirty="0" err="1"/>
              <a:t>not</a:t>
            </a:r>
            <a:r>
              <a:rPr lang="it-IT" sz="3600" dirty="0"/>
              <a:t> </a:t>
            </a:r>
            <a:r>
              <a:rPr lang="it-IT" sz="3600" dirty="0" err="1"/>
              <a:t>seem</a:t>
            </a:r>
            <a:r>
              <a:rPr lang="it-IT" sz="3600" dirty="0"/>
              <a:t> </a:t>
            </a:r>
            <a:r>
              <a:rPr lang="it-IT" sz="3600" dirty="0" err="1"/>
              <a:t>feasible</a:t>
            </a:r>
            <a:r>
              <a:rPr lang="it-IT" sz="3600" dirty="0"/>
              <a:t> to </a:t>
            </a:r>
            <a:r>
              <a:rPr lang="it-IT" sz="3600" dirty="0" err="1"/>
              <a:t>offer</a:t>
            </a:r>
            <a:r>
              <a:rPr lang="it-IT" sz="3600" dirty="0"/>
              <a:t> </a:t>
            </a:r>
            <a:r>
              <a:rPr lang="it-IT" sz="3600" dirty="0" err="1"/>
              <a:t>unlimited</a:t>
            </a:r>
            <a:r>
              <a:rPr lang="it-IT" sz="3600" dirty="0"/>
              <a:t> </a:t>
            </a:r>
            <a:r>
              <a:rPr lang="it-IT" sz="3600" dirty="0" err="1"/>
              <a:t>holdings</a:t>
            </a:r>
            <a:r>
              <a:rPr lang="it-IT" sz="3600" dirty="0"/>
              <a:t> of CBDC in the Euro area </a:t>
            </a:r>
            <a:r>
              <a:rPr lang="it-IT" sz="3600" dirty="0" err="1"/>
              <a:t>today</a:t>
            </a:r>
            <a:r>
              <a:rPr lang="it-IT" sz="3600" dirty="0"/>
              <a:t> to corporate </a:t>
            </a:r>
            <a:r>
              <a:rPr lang="it-IT" sz="3600" dirty="0" err="1"/>
              <a:t>entities</a:t>
            </a:r>
            <a:r>
              <a:rPr lang="it-IT" sz="3600" dirty="0"/>
              <a:t> </a:t>
            </a:r>
            <a:r>
              <a:rPr lang="it-IT" sz="3600" dirty="0" err="1"/>
              <a:t>at</a:t>
            </a:r>
            <a:r>
              <a:rPr lang="it-IT" sz="3600" dirty="0"/>
              <a:t> zero </a:t>
            </a:r>
            <a:r>
              <a:rPr lang="it-IT" sz="3600" dirty="0" err="1"/>
              <a:t>interest</a:t>
            </a:r>
            <a:r>
              <a:rPr lang="it-IT" sz="3600" dirty="0"/>
              <a:t> </a:t>
            </a:r>
            <a:r>
              <a:rPr lang="it-IT" sz="3600" dirty="0" err="1"/>
              <a:t>rates</a:t>
            </a:r>
            <a:r>
              <a:rPr lang="it-IT" sz="3600" dirty="0"/>
              <a:t>. The short </a:t>
            </a:r>
            <a:r>
              <a:rPr lang="it-IT" sz="3600" dirty="0" err="1"/>
              <a:t>term</a:t>
            </a:r>
            <a:r>
              <a:rPr lang="it-IT" sz="3600" dirty="0"/>
              <a:t> rate </a:t>
            </a:r>
            <a:r>
              <a:rPr lang="it-IT" sz="3600" dirty="0" err="1"/>
              <a:t>is</a:t>
            </a:r>
            <a:r>
              <a:rPr lang="it-IT" sz="3600" dirty="0"/>
              <a:t> </a:t>
            </a:r>
            <a:r>
              <a:rPr lang="it-IT" sz="3600" dirty="0" err="1"/>
              <a:t>currently</a:t>
            </a:r>
            <a:r>
              <a:rPr lang="it-IT" sz="3600" dirty="0"/>
              <a:t> </a:t>
            </a:r>
            <a:r>
              <a:rPr lang="it-IT" sz="3600" dirty="0" err="1"/>
              <a:t>below</a:t>
            </a:r>
            <a:r>
              <a:rPr lang="it-IT" sz="3600" dirty="0"/>
              <a:t> -0.5%. </a:t>
            </a:r>
            <a:r>
              <a:rPr lang="it-IT" sz="3600" dirty="0" err="1"/>
              <a:t>Unconstrained</a:t>
            </a:r>
            <a:r>
              <a:rPr lang="it-IT" sz="3600" dirty="0"/>
              <a:t> </a:t>
            </a:r>
            <a:r>
              <a:rPr lang="it-IT" sz="3600" dirty="0" err="1"/>
              <a:t>access</a:t>
            </a:r>
            <a:r>
              <a:rPr lang="it-IT" sz="3600" dirty="0"/>
              <a:t> of </a:t>
            </a:r>
            <a:r>
              <a:rPr lang="it-IT" sz="3600" dirty="0" err="1"/>
              <a:t>these</a:t>
            </a:r>
            <a:r>
              <a:rPr lang="it-IT" sz="3600" dirty="0"/>
              <a:t> </a:t>
            </a:r>
            <a:r>
              <a:rPr lang="it-IT" sz="3600" dirty="0" err="1"/>
              <a:t>entities</a:t>
            </a:r>
            <a:r>
              <a:rPr lang="it-IT" sz="3600" dirty="0"/>
              <a:t> to a CBDC </a:t>
            </a:r>
            <a:r>
              <a:rPr lang="it-IT" sz="3600" dirty="0" err="1"/>
              <a:t>could</a:t>
            </a:r>
            <a:r>
              <a:rPr lang="it-IT" sz="3600" dirty="0"/>
              <a:t> </a:t>
            </a:r>
            <a:r>
              <a:rPr lang="it-IT" sz="3600" dirty="0" err="1"/>
              <a:t>not</a:t>
            </a:r>
            <a:r>
              <a:rPr lang="it-IT" sz="3600" dirty="0"/>
              <a:t> be </a:t>
            </a:r>
            <a:r>
              <a:rPr lang="it-IT" sz="3600" dirty="0" err="1"/>
              <a:t>offered</a:t>
            </a:r>
            <a:r>
              <a:rPr lang="it-IT" sz="3600" dirty="0"/>
              <a:t> </a:t>
            </a:r>
            <a:r>
              <a:rPr lang="it-IT" sz="3600" dirty="0" err="1"/>
              <a:t>currently</a:t>
            </a:r>
            <a:r>
              <a:rPr lang="it-IT" sz="3600" dirty="0"/>
              <a:t> </a:t>
            </a:r>
            <a:r>
              <a:rPr lang="it-IT" sz="3600" dirty="0" err="1"/>
              <a:t>at</a:t>
            </a:r>
            <a:r>
              <a:rPr lang="it-IT" sz="3600" dirty="0"/>
              <a:t> more </a:t>
            </a:r>
            <a:r>
              <a:rPr lang="it-IT" sz="3600" dirty="0" err="1"/>
              <a:t>attractive</a:t>
            </a:r>
            <a:r>
              <a:rPr lang="it-IT" sz="3600" dirty="0"/>
              <a:t> </a:t>
            </a:r>
            <a:r>
              <a:rPr lang="it-IT" sz="3600" dirty="0" err="1"/>
              <a:t>rates</a:t>
            </a:r>
            <a:r>
              <a:rPr lang="it-IT" sz="3600" dirty="0"/>
              <a:t> </a:t>
            </a:r>
            <a:r>
              <a:rPr lang="it-IT" sz="3600" dirty="0" err="1"/>
              <a:t>without</a:t>
            </a:r>
            <a:r>
              <a:rPr lang="it-IT" sz="3600" dirty="0"/>
              <a:t> </a:t>
            </a:r>
            <a:r>
              <a:rPr lang="it-IT" sz="3600" dirty="0" err="1"/>
              <a:t>disrupting</a:t>
            </a:r>
            <a:r>
              <a:rPr lang="it-IT" sz="3600" dirty="0"/>
              <a:t> </a:t>
            </a:r>
            <a:r>
              <a:rPr lang="it-IT" sz="3600" dirty="0" err="1"/>
              <a:t>financial</a:t>
            </a:r>
            <a:r>
              <a:rPr lang="it-IT" sz="3600" dirty="0"/>
              <a:t> </a:t>
            </a:r>
            <a:r>
              <a:rPr lang="it-IT" sz="3600" dirty="0" err="1"/>
              <a:t>flows</a:t>
            </a:r>
            <a:r>
              <a:rPr lang="it-IT" sz="3600" dirty="0"/>
              <a:t> and the </a:t>
            </a:r>
            <a:r>
              <a:rPr lang="it-IT" sz="3600" dirty="0" err="1"/>
              <a:t>monetary</a:t>
            </a:r>
            <a:r>
              <a:rPr lang="it-IT" sz="3600" dirty="0"/>
              <a:t> policy </a:t>
            </a:r>
            <a:r>
              <a:rPr lang="it-IT" sz="3600" dirty="0" err="1"/>
              <a:t>stance</a:t>
            </a:r>
            <a:r>
              <a:rPr lang="it-IT" sz="3600" dirty="0"/>
              <a:t>. </a:t>
            </a:r>
          </a:p>
          <a:p>
            <a:pPr marL="0" indent="0">
              <a:buNone/>
            </a:pPr>
            <a:r>
              <a:rPr lang="it-IT" sz="3600" dirty="0" err="1"/>
              <a:t>If</a:t>
            </a:r>
            <a:r>
              <a:rPr lang="it-IT" sz="3600" dirty="0"/>
              <a:t> </a:t>
            </a:r>
            <a:r>
              <a:rPr lang="it-IT" sz="3600" dirty="0" err="1"/>
              <a:t>interest</a:t>
            </a:r>
            <a:r>
              <a:rPr lang="it-IT" sz="3600" dirty="0"/>
              <a:t> </a:t>
            </a:r>
            <a:r>
              <a:rPr lang="it-IT" sz="3600" dirty="0" err="1"/>
              <a:t>rates</a:t>
            </a:r>
            <a:r>
              <a:rPr lang="it-IT" sz="3600" dirty="0"/>
              <a:t> are positive </a:t>
            </a:r>
            <a:r>
              <a:rPr lang="it-IT" sz="3600" dirty="0" err="1"/>
              <a:t>there</a:t>
            </a:r>
            <a:r>
              <a:rPr lang="it-IT" sz="3600" dirty="0"/>
              <a:t> </a:t>
            </a:r>
            <a:r>
              <a:rPr lang="it-IT" sz="3600" dirty="0" err="1"/>
              <a:t>is</a:t>
            </a:r>
            <a:r>
              <a:rPr lang="it-IT" sz="3600" dirty="0"/>
              <a:t> no </a:t>
            </a:r>
            <a:r>
              <a:rPr lang="it-IT" sz="3600" dirty="0" err="1"/>
              <a:t>issue</a:t>
            </a:r>
            <a:r>
              <a:rPr lang="it-IT" sz="3600" dirty="0"/>
              <a:t> to set a zero rate: </a:t>
            </a:r>
            <a:r>
              <a:rPr lang="it-IT" sz="3600" dirty="0" err="1"/>
              <a:t>like</a:t>
            </a:r>
            <a:r>
              <a:rPr lang="it-IT" sz="3600" dirty="0"/>
              <a:t> </a:t>
            </a:r>
            <a:r>
              <a:rPr lang="it-IT" sz="3600" dirty="0" err="1"/>
              <a:t>reserves</a:t>
            </a:r>
            <a:r>
              <a:rPr lang="it-IT" sz="3600" dirty="0"/>
              <a:t>, CBDC can be </a:t>
            </a:r>
            <a:r>
              <a:rPr lang="it-IT" sz="3600" dirty="0" err="1"/>
              <a:t>remunerated</a:t>
            </a:r>
            <a:r>
              <a:rPr lang="it-IT" sz="3600" dirty="0"/>
              <a:t>.</a:t>
            </a:r>
          </a:p>
          <a:p>
            <a:pPr marL="0" indent="0">
              <a:buNone/>
            </a:pPr>
            <a:r>
              <a:rPr lang="en-US" sz="3600" dirty="0"/>
              <a:t>A CBDC may be remunerated for monetary policy reasons, but also for financial stability and structural reasons, such as to lower demand for CBDC for investment purposes and to prevent large inflows.</a:t>
            </a:r>
          </a:p>
          <a:p>
            <a:pPr marL="0" indent="0">
              <a:buNone/>
            </a:pPr>
            <a:r>
              <a:rPr lang="en-US" sz="3600" dirty="0"/>
              <a:t>When considering the features that would make the CBDC competitive relative to alternative digital payment instruments, its competitive advantages should be considered. it is not the aim of the central bank to compete with commercial banks for financial stability reasons and given their important role in monetary policy transmission. </a:t>
            </a:r>
          </a:p>
          <a:p>
            <a:pPr marL="0" indent="0">
              <a:buNone/>
            </a:pPr>
            <a:endParaRPr lang="en-US" dirty="0"/>
          </a:p>
          <a:p>
            <a:pPr marL="0" indent="0">
              <a:buNone/>
            </a:pPr>
            <a:endParaRPr lang="it-IT" dirty="0"/>
          </a:p>
          <a:p>
            <a:pPr marL="0" indent="0">
              <a:buNone/>
            </a:pPr>
            <a:endParaRPr lang="it-IT" dirty="0"/>
          </a:p>
          <a:p>
            <a:pPr marL="0" indent="0">
              <a:buNone/>
            </a:pPr>
            <a:endParaRPr lang="it-IT" dirty="0"/>
          </a:p>
          <a:p>
            <a:endParaRPr lang="it-IT" dirty="0"/>
          </a:p>
        </p:txBody>
      </p:sp>
    </p:spTree>
    <p:extLst>
      <p:ext uri="{BB962C8B-B14F-4D97-AF65-F5344CB8AC3E}">
        <p14:creationId xmlns:p14="http://schemas.microsoft.com/office/powerpoint/2010/main" val="3244901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58565E0-5864-CE43-BC49-E2F2349B4732}"/>
              </a:ext>
            </a:extLst>
          </p:cNvPr>
          <p:cNvSpPr>
            <a:spLocks noGrp="1"/>
          </p:cNvSpPr>
          <p:nvPr>
            <p:ph idx="1"/>
          </p:nvPr>
        </p:nvSpPr>
        <p:spPr>
          <a:xfrm>
            <a:off x="211873" y="0"/>
            <a:ext cx="8675649" cy="6117710"/>
          </a:xfrm>
        </p:spPr>
        <p:txBody>
          <a:bodyPr>
            <a:noAutofit/>
          </a:bodyPr>
          <a:lstStyle/>
          <a:p>
            <a:pPr marL="0" indent="0">
              <a:buNone/>
            </a:pPr>
            <a:r>
              <a:rPr lang="en-US" sz="1800" dirty="0"/>
              <a:t>The remuneration of a digital euro could be fixed or variable and, in the latter case, could be linked to other central bank rates. </a:t>
            </a:r>
          </a:p>
          <a:p>
            <a:pPr marL="0" indent="0">
              <a:buNone/>
            </a:pPr>
            <a:r>
              <a:rPr lang="it-IT" sz="1800" dirty="0"/>
              <a:t>The </a:t>
            </a:r>
            <a:r>
              <a:rPr lang="it-IT" sz="1800" dirty="0" err="1"/>
              <a:t>remuneration</a:t>
            </a:r>
            <a:r>
              <a:rPr lang="it-IT" sz="1800" dirty="0"/>
              <a:t> rate on CBDC </a:t>
            </a:r>
            <a:r>
              <a:rPr lang="it-IT" sz="1800" dirty="0" err="1"/>
              <a:t>would</a:t>
            </a:r>
            <a:r>
              <a:rPr lang="it-IT" sz="1800" dirty="0"/>
              <a:t> be </a:t>
            </a:r>
            <a:r>
              <a:rPr lang="it-IT" sz="1800" dirty="0" err="1"/>
              <a:t>chosen</a:t>
            </a:r>
            <a:r>
              <a:rPr lang="it-IT" sz="1800" dirty="0"/>
              <a:t> </a:t>
            </a:r>
            <a:r>
              <a:rPr lang="it-IT" sz="1800" dirty="0" err="1"/>
              <a:t>such</a:t>
            </a:r>
            <a:r>
              <a:rPr lang="it-IT" sz="1800" dirty="0"/>
              <a:t> </a:t>
            </a:r>
            <a:r>
              <a:rPr lang="it-IT" sz="1800" dirty="0" err="1"/>
              <a:t>that</a:t>
            </a:r>
            <a:r>
              <a:rPr lang="it-IT" sz="1800" dirty="0"/>
              <a:t> </a:t>
            </a:r>
            <a:r>
              <a:rPr lang="it-IT" sz="1800" dirty="0" err="1"/>
              <a:t>it</a:t>
            </a:r>
            <a:r>
              <a:rPr lang="it-IT" sz="1800" dirty="0"/>
              <a:t> </a:t>
            </a:r>
            <a:r>
              <a:rPr lang="it-IT" sz="1800" dirty="0" err="1"/>
              <a:t>would</a:t>
            </a:r>
            <a:r>
              <a:rPr lang="it-IT" sz="1800" dirty="0"/>
              <a:t> </a:t>
            </a:r>
            <a:r>
              <a:rPr lang="it-IT" sz="1800" dirty="0" err="1"/>
              <a:t>have</a:t>
            </a:r>
            <a:r>
              <a:rPr lang="it-IT" sz="1800" dirty="0"/>
              <a:t>, in </a:t>
            </a:r>
            <a:r>
              <a:rPr lang="it-IT" sz="1800" dirty="0" err="1"/>
              <a:t>normal</a:t>
            </a:r>
            <a:r>
              <a:rPr lang="it-IT" sz="1800" dirty="0"/>
              <a:t> </a:t>
            </a:r>
            <a:r>
              <a:rPr lang="it-IT" sz="1800" dirty="0" err="1"/>
              <a:t>times</a:t>
            </a:r>
            <a:r>
              <a:rPr lang="it-IT" sz="1800" dirty="0"/>
              <a:t>, a </a:t>
            </a:r>
            <a:r>
              <a:rPr lang="it-IT" sz="1800" dirty="0" err="1"/>
              <a:t>sufficient</a:t>
            </a:r>
            <a:r>
              <a:rPr lang="it-IT" sz="1800" dirty="0"/>
              <a:t> negative spread </a:t>
            </a:r>
            <a:r>
              <a:rPr lang="it-IT" sz="1800" dirty="0" err="1"/>
              <a:t>towards</a:t>
            </a:r>
            <a:r>
              <a:rPr lang="it-IT" sz="1800" dirty="0"/>
              <a:t> the short-</a:t>
            </a:r>
            <a:r>
              <a:rPr lang="it-IT" sz="1800" dirty="0" err="1"/>
              <a:t>term</a:t>
            </a:r>
            <a:r>
              <a:rPr lang="it-IT" sz="1800" dirty="0"/>
              <a:t> </a:t>
            </a:r>
            <a:r>
              <a:rPr lang="it-IT" sz="1800" dirty="0" err="1"/>
              <a:t>risk</a:t>
            </a:r>
            <a:r>
              <a:rPr lang="it-IT" sz="1800" dirty="0"/>
              <a:t>-free market </a:t>
            </a:r>
            <a:r>
              <a:rPr lang="it-IT" sz="1800" dirty="0" err="1"/>
              <a:t>rates</a:t>
            </a:r>
            <a:r>
              <a:rPr lang="it-IT" sz="1800" dirty="0"/>
              <a:t>, so </a:t>
            </a:r>
            <a:r>
              <a:rPr lang="it-IT" sz="1800" dirty="0" err="1"/>
              <a:t>that</a:t>
            </a:r>
            <a:r>
              <a:rPr lang="it-IT" sz="1800" dirty="0"/>
              <a:t> CBDC </a:t>
            </a:r>
            <a:r>
              <a:rPr lang="it-IT" sz="1800" dirty="0" err="1"/>
              <a:t>would</a:t>
            </a:r>
            <a:r>
              <a:rPr lang="it-IT" sz="1800" dirty="0"/>
              <a:t> </a:t>
            </a:r>
            <a:r>
              <a:rPr lang="it-IT" sz="1800" dirty="0" err="1"/>
              <a:t>not</a:t>
            </a:r>
            <a:r>
              <a:rPr lang="it-IT" sz="1800" dirty="0"/>
              <a:t> </a:t>
            </a:r>
            <a:r>
              <a:rPr lang="it-IT" sz="1800" dirty="0" err="1"/>
              <a:t>become</a:t>
            </a:r>
            <a:r>
              <a:rPr lang="it-IT" sz="1800" dirty="0"/>
              <a:t> a large-scale </a:t>
            </a:r>
            <a:r>
              <a:rPr lang="it-IT" sz="1800" dirty="0" err="1"/>
              <a:t>store</a:t>
            </a:r>
            <a:r>
              <a:rPr lang="it-IT" sz="1800" dirty="0"/>
              <a:t> of </a:t>
            </a:r>
            <a:r>
              <a:rPr lang="it-IT" sz="1800" dirty="0" err="1"/>
              <a:t>value</a:t>
            </a:r>
            <a:r>
              <a:rPr lang="it-IT" sz="1800" dirty="0"/>
              <a:t>. </a:t>
            </a:r>
            <a:endParaRPr lang="en-US" sz="1800" dirty="0"/>
          </a:p>
          <a:p>
            <a:pPr marL="0" indent="0">
              <a:buNone/>
            </a:pPr>
            <a:r>
              <a:rPr lang="en-US" sz="1800" dirty="0"/>
              <a:t>Central bank has an alternative (non redundant ?) direct monetary policy channel.</a:t>
            </a:r>
          </a:p>
          <a:p>
            <a:pPr marL="0" indent="0">
              <a:buNone/>
            </a:pPr>
            <a:r>
              <a:rPr lang="en-US" sz="1800" dirty="0" err="1"/>
              <a:t>Seignorage</a:t>
            </a:r>
            <a:r>
              <a:rPr lang="en-US" sz="1800" dirty="0"/>
              <a:t>: CBDC allows to set negative interest rate, implement direct monetary finance of government expenditures (or helicopter money) and make money. </a:t>
            </a:r>
          </a:p>
          <a:p>
            <a:pPr marL="0" indent="0">
              <a:buNone/>
            </a:pPr>
            <a:r>
              <a:rPr lang="en-US" sz="1800" dirty="0"/>
              <a:t>A fixed remuneration would probably be zero, as for cash. With variable remuneration, the central bank could adjust the interest rate over time, in parallel with or independently of policy rate changes. One potential choice for a variable remuneration could be to set the interest rate on the digital euro as a spread over other central bank interest rates. </a:t>
            </a:r>
          </a:p>
          <a:p>
            <a:pPr marL="0" indent="0">
              <a:buNone/>
            </a:pPr>
            <a:r>
              <a:rPr lang="en-US" sz="1800" dirty="0"/>
              <a:t>Remuneration could be tiered, with different interest rates applied in different cases (depending on the holder an don the amount). This would, for example, allow to pay less attractive interest rates on large holdings of CBDC or on holdings by foreign investors in order to discourage excessive use of the CBDC as an investment or to mitigate the risk of attracting huge international investment flows. </a:t>
            </a:r>
            <a:r>
              <a:rPr lang="it-IT" sz="1800" dirty="0" err="1"/>
              <a:t>Tiered</a:t>
            </a:r>
            <a:r>
              <a:rPr lang="it-IT" sz="1800" dirty="0"/>
              <a:t> </a:t>
            </a:r>
            <a:r>
              <a:rPr lang="it-IT" sz="1800" dirty="0" err="1"/>
              <a:t>interest</a:t>
            </a:r>
            <a:r>
              <a:rPr lang="it-IT" sz="1800" dirty="0"/>
              <a:t> </a:t>
            </a:r>
            <a:r>
              <a:rPr lang="it-IT" sz="1800" dirty="0" err="1"/>
              <a:t>rates</a:t>
            </a:r>
            <a:r>
              <a:rPr lang="it-IT" sz="1800" dirty="0"/>
              <a:t> </a:t>
            </a:r>
            <a:r>
              <a:rPr lang="it-IT" sz="1800" dirty="0" err="1"/>
              <a:t>would</a:t>
            </a:r>
            <a:r>
              <a:rPr lang="it-IT" sz="1800" dirty="0"/>
              <a:t> </a:t>
            </a:r>
            <a:r>
              <a:rPr lang="it-IT" sz="1800" dirty="0" err="1"/>
              <a:t>allow</a:t>
            </a:r>
            <a:r>
              <a:rPr lang="it-IT" sz="1800" dirty="0"/>
              <a:t>: to </a:t>
            </a:r>
            <a:r>
              <a:rPr lang="it-IT" sz="1800" dirty="0" err="1"/>
              <a:t>provide</a:t>
            </a:r>
            <a:r>
              <a:rPr lang="it-IT" sz="1800" dirty="0"/>
              <a:t> </a:t>
            </a:r>
            <a:r>
              <a:rPr lang="it-IT" sz="1800" dirty="0" err="1"/>
              <a:t>access</a:t>
            </a:r>
            <a:r>
              <a:rPr lang="it-IT" sz="1800" dirty="0"/>
              <a:t> to CBDC to </a:t>
            </a:r>
            <a:r>
              <a:rPr lang="it-IT" sz="1800" dirty="0" err="1"/>
              <a:t>citizens</a:t>
            </a:r>
            <a:r>
              <a:rPr lang="it-IT" sz="1800" dirty="0"/>
              <a:t> in large (</a:t>
            </a:r>
            <a:r>
              <a:rPr lang="it-IT" sz="1800" dirty="0" err="1"/>
              <a:t>but</a:t>
            </a:r>
            <a:r>
              <a:rPr lang="it-IT" sz="1800" dirty="0"/>
              <a:t> </a:t>
            </a:r>
            <a:r>
              <a:rPr lang="it-IT" sz="1800" dirty="0" err="1"/>
              <a:t>not</a:t>
            </a:r>
            <a:r>
              <a:rPr lang="it-IT" sz="1800" dirty="0"/>
              <a:t> </a:t>
            </a:r>
            <a:r>
              <a:rPr lang="it-IT" sz="1800" dirty="0" err="1"/>
              <a:t>necessarily</a:t>
            </a:r>
            <a:r>
              <a:rPr lang="it-IT" sz="1800" dirty="0"/>
              <a:t> </a:t>
            </a:r>
            <a:r>
              <a:rPr lang="it-IT" sz="1800" dirty="0" err="1"/>
              <a:t>unlimited</a:t>
            </a:r>
            <a:r>
              <a:rPr lang="it-IT" sz="1800" dirty="0"/>
              <a:t>) </a:t>
            </a:r>
            <a:r>
              <a:rPr lang="it-IT" sz="1800" dirty="0" err="1"/>
              <a:t>amounts</a:t>
            </a:r>
            <a:r>
              <a:rPr lang="it-IT" sz="1800" dirty="0"/>
              <a:t> </a:t>
            </a:r>
            <a:r>
              <a:rPr lang="it-IT" sz="1800" dirty="0" err="1"/>
              <a:t>at</a:t>
            </a:r>
            <a:r>
              <a:rPr lang="it-IT" sz="1800" dirty="0"/>
              <a:t> </a:t>
            </a:r>
            <a:r>
              <a:rPr lang="it-IT" sz="1800" dirty="0" err="1"/>
              <a:t>conditions</a:t>
            </a:r>
            <a:r>
              <a:rPr lang="it-IT" sz="1800" dirty="0"/>
              <a:t> </a:t>
            </a:r>
            <a:r>
              <a:rPr lang="it-IT" sz="1800" dirty="0" err="1"/>
              <a:t>not</a:t>
            </a:r>
            <a:r>
              <a:rPr lang="it-IT" sz="1800" dirty="0"/>
              <a:t> </a:t>
            </a:r>
            <a:r>
              <a:rPr lang="it-IT" sz="1800" dirty="0" err="1"/>
              <a:t>worse</a:t>
            </a:r>
            <a:r>
              <a:rPr lang="it-IT" sz="1800" dirty="0"/>
              <a:t> </a:t>
            </a:r>
            <a:r>
              <a:rPr lang="it-IT" sz="1800" dirty="0" err="1"/>
              <a:t>than</a:t>
            </a:r>
            <a:r>
              <a:rPr lang="it-IT" sz="1800" dirty="0"/>
              <a:t> </a:t>
            </a:r>
            <a:r>
              <a:rPr lang="it-IT" sz="1800" dirty="0" err="1"/>
              <a:t>banknotes</a:t>
            </a:r>
            <a:r>
              <a:rPr lang="it-IT" sz="1800" dirty="0"/>
              <a:t> (</a:t>
            </a:r>
            <a:r>
              <a:rPr lang="it-IT" sz="1800" dirty="0" err="1"/>
              <a:t>interest</a:t>
            </a:r>
            <a:r>
              <a:rPr lang="it-IT" sz="1800" dirty="0"/>
              <a:t> </a:t>
            </a:r>
            <a:r>
              <a:rPr lang="it-IT" sz="1800" dirty="0" err="1"/>
              <a:t>rates</a:t>
            </a:r>
            <a:r>
              <a:rPr lang="it-IT" sz="1800" dirty="0"/>
              <a:t> </a:t>
            </a:r>
            <a:r>
              <a:rPr lang="it-IT" sz="1800" dirty="0" err="1"/>
              <a:t>not</a:t>
            </a:r>
            <a:r>
              <a:rPr lang="it-IT" sz="1800" dirty="0"/>
              <a:t> </a:t>
            </a:r>
            <a:r>
              <a:rPr lang="it-IT" sz="1800" dirty="0" err="1"/>
              <a:t>below</a:t>
            </a:r>
            <a:r>
              <a:rPr lang="it-IT" sz="1800" dirty="0"/>
              <a:t> 0%); </a:t>
            </a:r>
            <a:r>
              <a:rPr lang="it-IT" sz="1800" dirty="0" err="1"/>
              <a:t>granting</a:t>
            </a:r>
            <a:r>
              <a:rPr lang="it-IT" sz="1800" dirty="0"/>
              <a:t> </a:t>
            </a:r>
            <a:r>
              <a:rPr lang="it-IT" sz="1800" dirty="0" err="1"/>
              <a:t>others</a:t>
            </a:r>
            <a:r>
              <a:rPr lang="it-IT" sz="1800" dirty="0"/>
              <a:t> </a:t>
            </a:r>
            <a:r>
              <a:rPr lang="it-IT" sz="1800" dirty="0" err="1"/>
              <a:t>access</a:t>
            </a:r>
            <a:r>
              <a:rPr lang="it-IT" sz="1800" dirty="0"/>
              <a:t> to </a:t>
            </a:r>
            <a:r>
              <a:rPr lang="it-IT" sz="1800" dirty="0" err="1"/>
              <a:t>digital</a:t>
            </a:r>
            <a:r>
              <a:rPr lang="it-IT" sz="1800" dirty="0"/>
              <a:t> euro </a:t>
            </a:r>
            <a:r>
              <a:rPr lang="it-IT" sz="1800" dirty="0" err="1"/>
              <a:t>without</a:t>
            </a:r>
            <a:r>
              <a:rPr lang="it-IT" sz="1800" dirty="0"/>
              <a:t> </a:t>
            </a:r>
            <a:r>
              <a:rPr lang="it-IT" sz="1800" dirty="0" err="1"/>
              <a:t>quantity</a:t>
            </a:r>
            <a:r>
              <a:rPr lang="it-IT" sz="1800" dirty="0"/>
              <a:t> </a:t>
            </a:r>
            <a:r>
              <a:rPr lang="it-IT" sz="1800" dirty="0" err="1"/>
              <a:t>constraints</a:t>
            </a:r>
            <a:r>
              <a:rPr lang="it-IT" sz="1800" dirty="0"/>
              <a:t>. </a:t>
            </a:r>
            <a:endParaRPr lang="en-US" sz="1800" dirty="0"/>
          </a:p>
          <a:p>
            <a:pPr marL="0" indent="0">
              <a:buNone/>
            </a:pPr>
            <a:r>
              <a:rPr lang="en-US" sz="1800" dirty="0"/>
              <a:t>Tiered remuneration (low for large holdings) addresses the disintermediation discouraging holding a lot CBDC. </a:t>
            </a:r>
          </a:p>
          <a:p>
            <a:pPr marL="0" indent="0">
              <a:buNone/>
            </a:pPr>
            <a:r>
              <a:rPr lang="en-US" sz="1800" dirty="0"/>
              <a:t>Tiered remuneration allows to set negative rates above a certain threshold in crisis periods to prevent bank runs.</a:t>
            </a:r>
          </a:p>
        </p:txBody>
      </p:sp>
    </p:spTree>
    <p:extLst>
      <p:ext uri="{BB962C8B-B14F-4D97-AF65-F5344CB8AC3E}">
        <p14:creationId xmlns:p14="http://schemas.microsoft.com/office/powerpoint/2010/main" val="795154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0FD6028-F785-224B-92D2-0AE86204CA48}"/>
              </a:ext>
            </a:extLst>
          </p:cNvPr>
          <p:cNvSpPr>
            <a:spLocks noGrp="1"/>
          </p:cNvSpPr>
          <p:nvPr>
            <p:ph idx="1"/>
          </p:nvPr>
        </p:nvSpPr>
        <p:spPr>
          <a:xfrm>
            <a:off x="628650" y="822015"/>
            <a:ext cx="7886700" cy="5567634"/>
          </a:xfrm>
        </p:spPr>
        <p:txBody>
          <a:bodyPr>
            <a:normAutofit lnSpcReduction="10000"/>
          </a:bodyPr>
          <a:lstStyle/>
          <a:p>
            <a:pPr marL="0" indent="0">
              <a:buNone/>
            </a:pPr>
            <a:r>
              <a:rPr lang="en-US" dirty="0"/>
              <a:t>A negative rate on CBDC allows to limit a run in a situation of crisis.</a:t>
            </a:r>
          </a:p>
          <a:p>
            <a:pPr marL="0" indent="0">
              <a:buNone/>
            </a:pPr>
            <a:r>
              <a:rPr lang="en-US" dirty="0"/>
              <a:t>The non-remuneration of CBDC creates unintended effects, as the opportunity cost of holding banknotes varies with central bank and market interest rates. </a:t>
            </a:r>
          </a:p>
          <a:p>
            <a:pPr marL="0" indent="0">
              <a:buNone/>
            </a:pPr>
            <a:r>
              <a:rPr lang="it-IT" dirty="0"/>
              <a:t>CBDC (</a:t>
            </a:r>
            <a:r>
              <a:rPr lang="it-IT" dirty="0" err="1"/>
              <a:t>instead</a:t>
            </a:r>
            <a:r>
              <a:rPr lang="it-IT" dirty="0"/>
              <a:t> of </a:t>
            </a:r>
            <a:r>
              <a:rPr lang="it-IT" dirty="0" err="1"/>
              <a:t>bank</a:t>
            </a:r>
            <a:r>
              <a:rPr lang="it-IT" dirty="0"/>
              <a:t> notes) </a:t>
            </a:r>
            <a:r>
              <a:rPr lang="it-IT" dirty="0" err="1"/>
              <a:t>could</a:t>
            </a:r>
            <a:r>
              <a:rPr lang="it-IT" dirty="0"/>
              <a:t> </a:t>
            </a:r>
            <a:r>
              <a:rPr lang="it-IT" dirty="0" err="1"/>
              <a:t>allow</a:t>
            </a:r>
            <a:r>
              <a:rPr lang="it-IT" dirty="0"/>
              <a:t> </a:t>
            </a:r>
            <a:r>
              <a:rPr lang="it-IT" dirty="0" err="1"/>
              <a:t>interest</a:t>
            </a:r>
            <a:r>
              <a:rPr lang="it-IT" dirty="0"/>
              <a:t> </a:t>
            </a:r>
            <a:r>
              <a:rPr lang="it-IT" dirty="0" err="1"/>
              <a:t>rates</a:t>
            </a:r>
            <a:r>
              <a:rPr lang="it-IT" dirty="0"/>
              <a:t> to be </a:t>
            </a:r>
            <a:r>
              <a:rPr lang="it-IT" dirty="0" err="1"/>
              <a:t>pushed</a:t>
            </a:r>
            <a:r>
              <a:rPr lang="it-IT" dirty="0"/>
              <a:t> </a:t>
            </a:r>
            <a:r>
              <a:rPr lang="it-IT" dirty="0" err="1"/>
              <a:t>below</a:t>
            </a:r>
            <a:r>
              <a:rPr lang="it-IT" dirty="0"/>
              <a:t> the zero-</a:t>
            </a:r>
            <a:r>
              <a:rPr lang="it-IT" dirty="0" err="1"/>
              <a:t>lower</a:t>
            </a:r>
            <a:r>
              <a:rPr lang="it-IT" dirty="0"/>
              <a:t> </a:t>
            </a:r>
            <a:r>
              <a:rPr lang="it-IT" dirty="0" err="1"/>
              <a:t>bound</a:t>
            </a:r>
            <a:r>
              <a:rPr lang="it-IT" dirty="0"/>
              <a:t>. Strong </a:t>
            </a:r>
            <a:r>
              <a:rPr lang="it-IT" dirty="0" err="1"/>
              <a:t>monetary</a:t>
            </a:r>
            <a:r>
              <a:rPr lang="it-IT" dirty="0"/>
              <a:t> </a:t>
            </a:r>
            <a:r>
              <a:rPr lang="it-IT" dirty="0" err="1"/>
              <a:t>stimulus</a:t>
            </a:r>
            <a:r>
              <a:rPr lang="it-IT" dirty="0"/>
              <a:t> in a </a:t>
            </a:r>
            <a:r>
              <a:rPr lang="it-IT" dirty="0" err="1"/>
              <a:t>sharp</a:t>
            </a:r>
            <a:r>
              <a:rPr lang="it-IT" dirty="0"/>
              <a:t> </a:t>
            </a:r>
            <a:r>
              <a:rPr lang="it-IT" dirty="0" err="1"/>
              <a:t>recession</a:t>
            </a:r>
            <a:r>
              <a:rPr lang="it-IT" dirty="0"/>
              <a:t> and/or </a:t>
            </a:r>
            <a:r>
              <a:rPr lang="it-IT" dirty="0" err="1"/>
              <a:t>financial</a:t>
            </a:r>
            <a:r>
              <a:rPr lang="it-IT" dirty="0"/>
              <a:t> </a:t>
            </a:r>
            <a:r>
              <a:rPr lang="it-IT" dirty="0" err="1"/>
              <a:t>crisis</a:t>
            </a:r>
            <a:r>
              <a:rPr lang="it-IT" dirty="0"/>
              <a:t>. </a:t>
            </a:r>
          </a:p>
          <a:p>
            <a:pPr marL="0" indent="0">
              <a:buNone/>
            </a:pPr>
            <a:r>
              <a:rPr lang="en-US" dirty="0"/>
              <a:t>Designing a digital euro that is available offline would face additional challenges if it is remunerated.</a:t>
            </a:r>
          </a:p>
          <a:p>
            <a:pPr marL="0" indent="0">
              <a:buNone/>
            </a:pPr>
            <a:r>
              <a:rPr lang="en-US" dirty="0"/>
              <a:t>CBDC and price stability: is there any effect? Competition with private currencies. </a:t>
            </a:r>
            <a:endParaRPr lang="it-IT" dirty="0"/>
          </a:p>
          <a:p>
            <a:endParaRPr lang="it-IT" dirty="0"/>
          </a:p>
        </p:txBody>
      </p:sp>
    </p:spTree>
    <p:extLst>
      <p:ext uri="{BB962C8B-B14F-4D97-AF65-F5344CB8AC3E}">
        <p14:creationId xmlns:p14="http://schemas.microsoft.com/office/powerpoint/2010/main" val="2126695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14A4A1F-5E65-584C-88E6-DB4522F4AE59}"/>
              </a:ext>
            </a:extLst>
          </p:cNvPr>
          <p:cNvSpPr>
            <a:spLocks noGrp="1"/>
          </p:cNvSpPr>
          <p:nvPr>
            <p:ph idx="1"/>
          </p:nvPr>
        </p:nvSpPr>
        <p:spPr>
          <a:xfrm>
            <a:off x="505987" y="1690689"/>
            <a:ext cx="7886700" cy="4351338"/>
          </a:xfrm>
        </p:spPr>
        <p:txBody>
          <a:bodyPr>
            <a:normAutofit fontScale="92500" lnSpcReduction="20000"/>
          </a:bodyPr>
          <a:lstStyle/>
          <a:p>
            <a:pPr marL="0" indent="0">
              <a:buNone/>
            </a:pPr>
            <a:r>
              <a:rPr lang="it-IT" dirty="0"/>
              <a:t>CBDC </a:t>
            </a:r>
            <a:r>
              <a:rPr lang="it-IT" dirty="0" err="1"/>
              <a:t>is</a:t>
            </a:r>
            <a:r>
              <a:rPr lang="it-IT" dirty="0"/>
              <a:t> </a:t>
            </a:r>
            <a:r>
              <a:rPr lang="it-IT" dirty="0" err="1"/>
              <a:t>accessible</a:t>
            </a:r>
            <a:r>
              <a:rPr lang="it-IT" dirty="0"/>
              <a:t> by </a:t>
            </a:r>
            <a:r>
              <a:rPr lang="it-IT" dirty="0" err="1"/>
              <a:t>households</a:t>
            </a:r>
            <a:r>
              <a:rPr lang="it-IT" dirty="0"/>
              <a:t> and </a:t>
            </a:r>
            <a:r>
              <a:rPr lang="it-IT" dirty="0" err="1"/>
              <a:t>firms</a:t>
            </a:r>
            <a:r>
              <a:rPr lang="it-IT" dirty="0"/>
              <a:t> </a:t>
            </a:r>
            <a:r>
              <a:rPr lang="it-IT" dirty="0" err="1"/>
              <a:t>directly</a:t>
            </a:r>
            <a:r>
              <a:rPr lang="it-IT" dirty="0"/>
              <a:t> or </a:t>
            </a:r>
            <a:r>
              <a:rPr lang="it-IT" dirty="0" err="1"/>
              <a:t>indirectly</a:t>
            </a:r>
            <a:r>
              <a:rPr lang="it-IT" dirty="0"/>
              <a:t> </a:t>
            </a:r>
            <a:r>
              <a:rPr lang="it-IT" dirty="0" err="1"/>
              <a:t>through</a:t>
            </a:r>
            <a:r>
              <a:rPr lang="it-IT" dirty="0"/>
              <a:t> </a:t>
            </a:r>
            <a:r>
              <a:rPr lang="it-IT" dirty="0" err="1"/>
              <a:t>intermediaries</a:t>
            </a:r>
            <a:r>
              <a:rPr lang="it-IT" dirty="0"/>
              <a:t>.</a:t>
            </a:r>
          </a:p>
          <a:p>
            <a:pPr marL="0" indent="0">
              <a:buNone/>
            </a:pPr>
            <a:r>
              <a:rPr lang="it-IT" dirty="0" err="1"/>
              <a:t>Remunerated</a:t>
            </a:r>
            <a:r>
              <a:rPr lang="it-IT" dirty="0"/>
              <a:t> or </a:t>
            </a:r>
            <a:r>
              <a:rPr lang="it-IT" dirty="0" err="1"/>
              <a:t>not</a:t>
            </a:r>
            <a:r>
              <a:rPr lang="it-IT" dirty="0"/>
              <a:t> (</a:t>
            </a:r>
            <a:r>
              <a:rPr lang="it-IT" dirty="0" err="1"/>
              <a:t>variable</a:t>
            </a:r>
            <a:r>
              <a:rPr lang="it-IT" dirty="0"/>
              <a:t> by the Central </a:t>
            </a:r>
            <a:r>
              <a:rPr lang="it-IT" dirty="0" err="1"/>
              <a:t>Bank</a:t>
            </a:r>
            <a:r>
              <a:rPr lang="it-IT" dirty="0"/>
              <a:t>)</a:t>
            </a:r>
          </a:p>
          <a:p>
            <a:pPr marL="0" indent="0">
              <a:buNone/>
            </a:pPr>
            <a:r>
              <a:rPr lang="it-IT" dirty="0"/>
              <a:t>CBDC </a:t>
            </a:r>
            <a:r>
              <a:rPr lang="it-IT" dirty="0" err="1"/>
              <a:t>holdings</a:t>
            </a:r>
            <a:r>
              <a:rPr lang="it-IT" dirty="0"/>
              <a:t> of </a:t>
            </a:r>
            <a:r>
              <a:rPr lang="it-IT" dirty="0" err="1"/>
              <a:t>individual</a:t>
            </a:r>
            <a:r>
              <a:rPr lang="it-IT" dirty="0"/>
              <a:t> </a:t>
            </a:r>
            <a:r>
              <a:rPr lang="it-IT" dirty="0" err="1"/>
              <a:t>users</a:t>
            </a:r>
            <a:r>
              <a:rPr lang="it-IT" dirty="0"/>
              <a:t> </a:t>
            </a:r>
            <a:r>
              <a:rPr lang="it-IT" dirty="0" err="1"/>
              <a:t>should</a:t>
            </a:r>
            <a:r>
              <a:rPr lang="it-IT" dirty="0"/>
              <a:t> be </a:t>
            </a:r>
            <a:r>
              <a:rPr lang="it-IT" dirty="0" err="1"/>
              <a:t>limited</a:t>
            </a:r>
            <a:r>
              <a:rPr lang="it-IT" dirty="0"/>
              <a:t> or </a:t>
            </a:r>
            <a:r>
              <a:rPr lang="it-IT" dirty="0" err="1"/>
              <a:t>unlimited</a:t>
            </a:r>
            <a:r>
              <a:rPr lang="it-IT" dirty="0"/>
              <a:t>.</a:t>
            </a:r>
          </a:p>
          <a:p>
            <a:pPr marL="0" indent="0">
              <a:buNone/>
            </a:pPr>
            <a:r>
              <a:rPr lang="it-IT" dirty="0" err="1"/>
              <a:t>Stability</a:t>
            </a:r>
            <a:r>
              <a:rPr lang="it-IT" dirty="0"/>
              <a:t> and </a:t>
            </a:r>
            <a:r>
              <a:rPr lang="it-IT" dirty="0" err="1"/>
              <a:t>size</a:t>
            </a:r>
            <a:r>
              <a:rPr lang="it-IT" dirty="0"/>
              <a:t> of </a:t>
            </a:r>
            <a:r>
              <a:rPr lang="it-IT" dirty="0" err="1"/>
              <a:t>inflows</a:t>
            </a:r>
            <a:r>
              <a:rPr lang="it-IT" dirty="0"/>
              <a:t>.</a:t>
            </a:r>
          </a:p>
          <a:p>
            <a:pPr marL="0" indent="0">
              <a:buNone/>
            </a:pPr>
            <a:r>
              <a:rPr lang="it-IT" dirty="0"/>
              <a:t>The </a:t>
            </a:r>
            <a:r>
              <a:rPr lang="it-IT" dirty="0" err="1"/>
              <a:t>digital</a:t>
            </a:r>
            <a:r>
              <a:rPr lang="it-IT" dirty="0"/>
              <a:t> CBDC </a:t>
            </a:r>
            <a:r>
              <a:rPr lang="it-IT" dirty="0" err="1"/>
              <a:t>should</a:t>
            </a:r>
            <a:r>
              <a:rPr lang="it-IT" dirty="0"/>
              <a:t> be an </a:t>
            </a:r>
            <a:r>
              <a:rPr lang="it-IT" dirty="0" err="1"/>
              <a:t>attractive</a:t>
            </a:r>
            <a:r>
              <a:rPr lang="it-IT" dirty="0"/>
              <a:t> </a:t>
            </a:r>
            <a:r>
              <a:rPr lang="it-IT" dirty="0" err="1"/>
              <a:t>means</a:t>
            </a:r>
            <a:r>
              <a:rPr lang="it-IT" dirty="0"/>
              <a:t> of </a:t>
            </a:r>
            <a:r>
              <a:rPr lang="it-IT" dirty="0" err="1"/>
              <a:t>payment</a:t>
            </a:r>
            <a:r>
              <a:rPr lang="it-IT" dirty="0"/>
              <a:t>, </a:t>
            </a:r>
            <a:r>
              <a:rPr lang="it-IT" dirty="0" err="1"/>
              <a:t>but</a:t>
            </a:r>
            <a:r>
              <a:rPr lang="it-IT" dirty="0"/>
              <a:t> </a:t>
            </a:r>
            <a:r>
              <a:rPr lang="it-IT" dirty="0" err="1"/>
              <a:t>should</a:t>
            </a:r>
            <a:r>
              <a:rPr lang="it-IT" dirty="0"/>
              <a:t> be </a:t>
            </a:r>
            <a:r>
              <a:rPr lang="it-IT" dirty="0" err="1"/>
              <a:t>designed</a:t>
            </a:r>
            <a:r>
              <a:rPr lang="it-IT" dirty="0"/>
              <a:t> so </a:t>
            </a:r>
            <a:r>
              <a:rPr lang="it-IT" dirty="0" err="1"/>
              <a:t>as</a:t>
            </a:r>
            <a:r>
              <a:rPr lang="it-IT" dirty="0"/>
              <a:t> to </a:t>
            </a:r>
            <a:r>
              <a:rPr lang="it-IT" dirty="0" err="1"/>
              <a:t>avoid</a:t>
            </a:r>
            <a:r>
              <a:rPr lang="it-IT" dirty="0"/>
              <a:t> </a:t>
            </a:r>
            <a:r>
              <a:rPr lang="it-IT" dirty="0" err="1"/>
              <a:t>its</a:t>
            </a:r>
            <a:r>
              <a:rPr lang="it-IT" dirty="0"/>
              <a:t> use </a:t>
            </a:r>
            <a:r>
              <a:rPr lang="it-IT" dirty="0" err="1"/>
              <a:t>as</a:t>
            </a:r>
            <a:r>
              <a:rPr lang="it-IT" dirty="0"/>
              <a:t> a </a:t>
            </a:r>
            <a:r>
              <a:rPr lang="it-IT" dirty="0" err="1"/>
              <a:t>form</a:t>
            </a:r>
            <a:r>
              <a:rPr lang="it-IT" dirty="0"/>
              <a:t> of </a:t>
            </a:r>
            <a:r>
              <a:rPr lang="it-IT" dirty="0" err="1"/>
              <a:t>investment</a:t>
            </a:r>
            <a:r>
              <a:rPr lang="it-IT" dirty="0"/>
              <a:t> and the </a:t>
            </a:r>
            <a:r>
              <a:rPr lang="it-IT" dirty="0" err="1"/>
              <a:t>associated</a:t>
            </a:r>
            <a:r>
              <a:rPr lang="it-IT" dirty="0"/>
              <a:t> </a:t>
            </a:r>
            <a:r>
              <a:rPr lang="it-IT" dirty="0" err="1"/>
              <a:t>risk</a:t>
            </a:r>
            <a:r>
              <a:rPr lang="it-IT" dirty="0"/>
              <a:t> of large </a:t>
            </a:r>
            <a:r>
              <a:rPr lang="it-IT" dirty="0" err="1"/>
              <a:t>shifts</a:t>
            </a:r>
            <a:r>
              <a:rPr lang="it-IT" dirty="0"/>
              <a:t> from private </a:t>
            </a:r>
            <a:r>
              <a:rPr lang="it-IT" dirty="0" err="1"/>
              <a:t>money</a:t>
            </a:r>
            <a:r>
              <a:rPr lang="it-IT" dirty="0"/>
              <a:t> (for </a:t>
            </a:r>
            <a:r>
              <a:rPr lang="it-IT" dirty="0" err="1"/>
              <a:t>example</a:t>
            </a:r>
            <a:r>
              <a:rPr lang="it-IT" dirty="0"/>
              <a:t> </a:t>
            </a:r>
            <a:r>
              <a:rPr lang="it-IT" dirty="0" err="1"/>
              <a:t>bank</a:t>
            </a:r>
            <a:r>
              <a:rPr lang="it-IT" dirty="0"/>
              <a:t> </a:t>
            </a:r>
            <a:r>
              <a:rPr lang="it-IT" dirty="0" err="1"/>
              <a:t>deposits</a:t>
            </a:r>
            <a:r>
              <a:rPr lang="it-IT" dirty="0"/>
              <a:t>) to </a:t>
            </a:r>
            <a:r>
              <a:rPr lang="it-IT" dirty="0" err="1"/>
              <a:t>digital</a:t>
            </a:r>
            <a:r>
              <a:rPr lang="it-IT" dirty="0"/>
              <a:t> CBDC. </a:t>
            </a:r>
          </a:p>
          <a:p>
            <a:pPr marL="0" indent="0">
              <a:buNone/>
            </a:pPr>
            <a:r>
              <a:rPr lang="it-IT" dirty="0" err="1"/>
              <a:t>Segmentation</a:t>
            </a:r>
            <a:r>
              <a:rPr lang="it-IT" dirty="0"/>
              <a:t> of </a:t>
            </a:r>
            <a:r>
              <a:rPr lang="it-IT" dirty="0" err="1"/>
              <a:t>holders</a:t>
            </a:r>
            <a:r>
              <a:rPr lang="it-IT" dirty="0"/>
              <a:t>/</a:t>
            </a:r>
            <a:r>
              <a:rPr lang="it-IT" dirty="0" err="1"/>
              <a:t>remuenration</a:t>
            </a:r>
            <a:r>
              <a:rPr lang="it-IT" dirty="0"/>
              <a:t>.</a:t>
            </a:r>
          </a:p>
          <a:p>
            <a:endParaRPr lang="it-IT" dirty="0"/>
          </a:p>
        </p:txBody>
      </p:sp>
      <p:sp>
        <p:nvSpPr>
          <p:cNvPr id="4" name="Titolo 1">
            <a:extLst>
              <a:ext uri="{FF2B5EF4-FFF2-40B4-BE49-F238E27FC236}">
                <a16:creationId xmlns:a16="http://schemas.microsoft.com/office/drawing/2014/main" id="{BB3FAFCA-2B29-6C4B-978F-77C1C1F5BF01}"/>
              </a:ext>
            </a:extLst>
          </p:cNvPr>
          <p:cNvSpPr>
            <a:spLocks noGrp="1"/>
          </p:cNvSpPr>
          <p:nvPr>
            <p:ph type="title"/>
          </p:nvPr>
        </p:nvSpPr>
        <p:spPr>
          <a:xfrm>
            <a:off x="628650" y="365126"/>
            <a:ext cx="7886700" cy="1325563"/>
          </a:xfrm>
        </p:spPr>
        <p:txBody>
          <a:bodyPr/>
          <a:lstStyle/>
          <a:p>
            <a:r>
              <a:rPr lang="it-IT" dirty="0" err="1"/>
              <a:t>Summing</a:t>
            </a:r>
            <a:r>
              <a:rPr lang="it-IT" dirty="0"/>
              <a:t> up</a:t>
            </a:r>
          </a:p>
        </p:txBody>
      </p:sp>
    </p:spTree>
    <p:extLst>
      <p:ext uri="{BB962C8B-B14F-4D97-AF65-F5344CB8AC3E}">
        <p14:creationId xmlns:p14="http://schemas.microsoft.com/office/powerpoint/2010/main" val="1171040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5781C-8FCB-E642-ADBB-1B22CDEFCD07}"/>
              </a:ext>
            </a:extLst>
          </p:cNvPr>
          <p:cNvSpPr>
            <a:spLocks noGrp="1"/>
          </p:cNvSpPr>
          <p:nvPr>
            <p:ph type="title"/>
          </p:nvPr>
        </p:nvSpPr>
        <p:spPr/>
        <p:txBody>
          <a:bodyPr/>
          <a:lstStyle/>
          <a:p>
            <a:r>
              <a:rPr lang="it-IT" dirty="0"/>
              <a:t>9. Digital Euro</a:t>
            </a:r>
          </a:p>
        </p:txBody>
      </p:sp>
      <p:sp>
        <p:nvSpPr>
          <p:cNvPr id="3" name="Segnaposto contenuto 2">
            <a:extLst>
              <a:ext uri="{FF2B5EF4-FFF2-40B4-BE49-F238E27FC236}">
                <a16:creationId xmlns:a16="http://schemas.microsoft.com/office/drawing/2014/main" id="{BB61D024-CCFA-0546-962E-0E02777EB41B}"/>
              </a:ext>
            </a:extLst>
          </p:cNvPr>
          <p:cNvSpPr>
            <a:spLocks noGrp="1"/>
          </p:cNvSpPr>
          <p:nvPr>
            <p:ph idx="1"/>
          </p:nvPr>
        </p:nvSpPr>
        <p:spPr/>
        <p:txBody>
          <a:bodyPr>
            <a:normAutofit fontScale="62500" lnSpcReduction="20000"/>
          </a:bodyPr>
          <a:lstStyle/>
          <a:p>
            <a:pPr marL="514350" indent="-514350">
              <a:buFont typeface="+mj-lt"/>
              <a:buAutoNum type="arabicPeriod"/>
            </a:pPr>
            <a:r>
              <a:rPr lang="it-IT" dirty="0"/>
              <a:t>a </a:t>
            </a:r>
            <a:r>
              <a:rPr lang="it-IT" dirty="0" err="1"/>
              <a:t>digital</a:t>
            </a:r>
            <a:r>
              <a:rPr lang="it-IT" dirty="0"/>
              <a:t> euro </a:t>
            </a:r>
            <a:r>
              <a:rPr lang="it-IT" dirty="0" err="1"/>
              <a:t>would</a:t>
            </a:r>
            <a:r>
              <a:rPr lang="it-IT" dirty="0"/>
              <a:t> be just </a:t>
            </a:r>
            <a:r>
              <a:rPr lang="it-IT" dirty="0" err="1"/>
              <a:t>another</a:t>
            </a:r>
            <a:r>
              <a:rPr lang="it-IT" dirty="0"/>
              <a:t> way to </a:t>
            </a:r>
            <a:r>
              <a:rPr lang="it-IT" dirty="0" err="1"/>
              <a:t>supply</a:t>
            </a:r>
            <a:r>
              <a:rPr lang="it-IT" dirty="0"/>
              <a:t> euro, </a:t>
            </a:r>
            <a:r>
              <a:rPr lang="it-IT" dirty="0" err="1"/>
              <a:t>not</a:t>
            </a:r>
            <a:r>
              <a:rPr lang="it-IT" dirty="0"/>
              <a:t> a </a:t>
            </a:r>
            <a:r>
              <a:rPr lang="it-IT" dirty="0" err="1"/>
              <a:t>parallel</a:t>
            </a:r>
            <a:r>
              <a:rPr lang="it-IT" dirty="0"/>
              <a:t> </a:t>
            </a:r>
            <a:r>
              <a:rPr lang="it-IT" dirty="0" err="1"/>
              <a:t>currency</a:t>
            </a:r>
            <a:r>
              <a:rPr lang="it-IT" dirty="0"/>
              <a:t>. </a:t>
            </a:r>
            <a:r>
              <a:rPr lang="it-IT" dirty="0" err="1"/>
              <a:t>It</a:t>
            </a:r>
            <a:r>
              <a:rPr lang="it-IT" dirty="0"/>
              <a:t> </a:t>
            </a:r>
            <a:r>
              <a:rPr lang="it-IT" dirty="0" err="1"/>
              <a:t>should</a:t>
            </a:r>
            <a:r>
              <a:rPr lang="it-IT" dirty="0"/>
              <a:t> </a:t>
            </a:r>
            <a:r>
              <a:rPr lang="it-IT" dirty="0" err="1"/>
              <a:t>therefore</a:t>
            </a:r>
            <a:r>
              <a:rPr lang="it-IT" dirty="0"/>
              <a:t> be </a:t>
            </a:r>
            <a:r>
              <a:rPr lang="it-IT" dirty="0" err="1"/>
              <a:t>convertible</a:t>
            </a:r>
            <a:r>
              <a:rPr lang="it-IT" dirty="0"/>
              <a:t> </a:t>
            </a:r>
            <a:r>
              <a:rPr lang="it-IT" dirty="0" err="1"/>
              <a:t>at</a:t>
            </a:r>
            <a:r>
              <a:rPr lang="it-IT" dirty="0"/>
              <a:t> par with </a:t>
            </a:r>
            <a:r>
              <a:rPr lang="it-IT" dirty="0" err="1"/>
              <a:t>other</a:t>
            </a:r>
            <a:r>
              <a:rPr lang="it-IT" dirty="0"/>
              <a:t> </a:t>
            </a:r>
            <a:r>
              <a:rPr lang="it-IT" dirty="0" err="1"/>
              <a:t>forms</a:t>
            </a:r>
            <a:r>
              <a:rPr lang="it-IT" dirty="0"/>
              <a:t> of the euro, </a:t>
            </a:r>
            <a:r>
              <a:rPr lang="it-IT" dirty="0" err="1"/>
              <a:t>such</a:t>
            </a:r>
            <a:r>
              <a:rPr lang="it-IT" dirty="0"/>
              <a:t> </a:t>
            </a:r>
            <a:r>
              <a:rPr lang="it-IT" dirty="0" err="1"/>
              <a:t>as</a:t>
            </a:r>
            <a:r>
              <a:rPr lang="it-IT" dirty="0"/>
              <a:t> </a:t>
            </a:r>
            <a:r>
              <a:rPr lang="it-IT" dirty="0" err="1"/>
              <a:t>banknotes</a:t>
            </a:r>
            <a:r>
              <a:rPr lang="it-IT" dirty="0"/>
              <a:t>, </a:t>
            </a:r>
            <a:r>
              <a:rPr lang="it-IT" dirty="0" err="1"/>
              <a:t>central</a:t>
            </a:r>
            <a:r>
              <a:rPr lang="it-IT" dirty="0"/>
              <a:t> </a:t>
            </a:r>
            <a:r>
              <a:rPr lang="it-IT" dirty="0" err="1"/>
              <a:t>bank</a:t>
            </a:r>
            <a:r>
              <a:rPr lang="it-IT" dirty="0"/>
              <a:t> </a:t>
            </a:r>
            <a:r>
              <a:rPr lang="it-IT" dirty="0" err="1"/>
              <a:t>reserves</a:t>
            </a:r>
            <a:r>
              <a:rPr lang="it-IT" dirty="0"/>
              <a:t> and commercial </a:t>
            </a:r>
            <a:r>
              <a:rPr lang="it-IT" dirty="0" err="1"/>
              <a:t>bank</a:t>
            </a:r>
            <a:r>
              <a:rPr lang="it-IT" dirty="0"/>
              <a:t> </a:t>
            </a:r>
            <a:r>
              <a:rPr lang="it-IT" dirty="0" err="1"/>
              <a:t>deposits</a:t>
            </a:r>
            <a:r>
              <a:rPr lang="it-IT" dirty="0"/>
              <a:t>.</a:t>
            </a:r>
          </a:p>
          <a:p>
            <a:pPr marL="514350" indent="-514350">
              <a:buFont typeface="+mj-lt"/>
              <a:buAutoNum type="arabicPeriod"/>
            </a:pPr>
            <a:r>
              <a:rPr lang="it-IT" dirty="0"/>
              <a:t>a </a:t>
            </a:r>
            <a:r>
              <a:rPr lang="it-IT" dirty="0" err="1"/>
              <a:t>digital</a:t>
            </a:r>
            <a:r>
              <a:rPr lang="it-IT" dirty="0"/>
              <a:t> euro </a:t>
            </a:r>
            <a:r>
              <a:rPr lang="it-IT" dirty="0" err="1"/>
              <a:t>would</a:t>
            </a:r>
            <a:r>
              <a:rPr lang="it-IT" dirty="0"/>
              <a:t> be a </a:t>
            </a:r>
            <a:r>
              <a:rPr lang="it-IT" dirty="0" err="1"/>
              <a:t>liability</a:t>
            </a:r>
            <a:r>
              <a:rPr lang="it-IT" dirty="0"/>
              <a:t> of the </a:t>
            </a:r>
            <a:r>
              <a:rPr lang="it-IT" dirty="0" err="1"/>
              <a:t>Eurosystem</a:t>
            </a:r>
            <a:r>
              <a:rPr lang="it-IT" dirty="0"/>
              <a:t> and </a:t>
            </a:r>
            <a:r>
              <a:rPr lang="it-IT" dirty="0" err="1"/>
              <a:t>therefore</a:t>
            </a:r>
            <a:r>
              <a:rPr lang="it-IT" dirty="0"/>
              <a:t> by </a:t>
            </a:r>
            <a:r>
              <a:rPr lang="it-IT" dirty="0" err="1"/>
              <a:t>definition</a:t>
            </a:r>
            <a:r>
              <a:rPr lang="it-IT" dirty="0"/>
              <a:t> </a:t>
            </a:r>
            <a:r>
              <a:rPr lang="it-IT" dirty="0" err="1"/>
              <a:t>risk</a:t>
            </a:r>
            <a:r>
              <a:rPr lang="it-IT" dirty="0"/>
              <a:t>-free </a:t>
            </a:r>
            <a:r>
              <a:rPr lang="it-IT" dirty="0" err="1"/>
              <a:t>central</a:t>
            </a:r>
            <a:r>
              <a:rPr lang="it-IT" dirty="0"/>
              <a:t> </a:t>
            </a:r>
            <a:r>
              <a:rPr lang="it-IT" dirty="0" err="1"/>
              <a:t>bank</a:t>
            </a:r>
            <a:r>
              <a:rPr lang="it-IT" dirty="0"/>
              <a:t> </a:t>
            </a:r>
            <a:r>
              <a:rPr lang="it-IT" dirty="0" err="1"/>
              <a:t>money</a:t>
            </a:r>
            <a:r>
              <a:rPr lang="it-IT" dirty="0"/>
              <a:t>. The </a:t>
            </a:r>
            <a:r>
              <a:rPr lang="it-IT" dirty="0" err="1"/>
              <a:t>issuance</a:t>
            </a:r>
            <a:r>
              <a:rPr lang="it-IT" dirty="0"/>
              <a:t> and </a:t>
            </a:r>
            <a:r>
              <a:rPr lang="it-IT" dirty="0" err="1"/>
              <a:t>circulation</a:t>
            </a:r>
            <a:r>
              <a:rPr lang="it-IT" dirty="0"/>
              <a:t> of a </a:t>
            </a:r>
            <a:r>
              <a:rPr lang="it-IT" dirty="0" err="1"/>
              <a:t>digital</a:t>
            </a:r>
            <a:r>
              <a:rPr lang="it-IT" dirty="0"/>
              <a:t> euro </a:t>
            </a:r>
            <a:r>
              <a:rPr lang="it-IT" dirty="0" err="1"/>
              <a:t>should</a:t>
            </a:r>
            <a:r>
              <a:rPr lang="it-IT" dirty="0"/>
              <a:t> </a:t>
            </a:r>
            <a:r>
              <a:rPr lang="it-IT" dirty="0" err="1"/>
              <a:t>not</a:t>
            </a:r>
            <a:r>
              <a:rPr lang="it-IT" dirty="0"/>
              <a:t> create </a:t>
            </a:r>
            <a:r>
              <a:rPr lang="it-IT" dirty="0" err="1"/>
              <a:t>undue</a:t>
            </a:r>
            <a:r>
              <a:rPr lang="it-IT" dirty="0"/>
              <a:t> </a:t>
            </a:r>
            <a:r>
              <a:rPr lang="it-IT" dirty="0" err="1"/>
              <a:t>financial</a:t>
            </a:r>
            <a:r>
              <a:rPr lang="it-IT" dirty="0"/>
              <a:t> </a:t>
            </a:r>
            <a:r>
              <a:rPr lang="it-IT" dirty="0" err="1"/>
              <a:t>risks</a:t>
            </a:r>
            <a:r>
              <a:rPr lang="it-IT" dirty="0"/>
              <a:t> to the </a:t>
            </a:r>
            <a:r>
              <a:rPr lang="it-IT" dirty="0" err="1"/>
              <a:t>Eurosystem</a:t>
            </a:r>
            <a:r>
              <a:rPr lang="it-IT" dirty="0"/>
              <a:t>. </a:t>
            </a:r>
            <a:r>
              <a:rPr lang="it-IT" dirty="0" err="1"/>
              <a:t>This</a:t>
            </a:r>
            <a:r>
              <a:rPr lang="it-IT" dirty="0"/>
              <a:t> </a:t>
            </a:r>
            <a:r>
              <a:rPr lang="it-IT" dirty="0" err="1"/>
              <a:t>implies</a:t>
            </a:r>
            <a:r>
              <a:rPr lang="it-IT" dirty="0"/>
              <a:t> </a:t>
            </a:r>
            <a:r>
              <a:rPr lang="it-IT" dirty="0" err="1"/>
              <a:t>that</a:t>
            </a:r>
            <a:r>
              <a:rPr lang="it-IT" dirty="0"/>
              <a:t> the </a:t>
            </a:r>
            <a:r>
              <a:rPr lang="it-IT" dirty="0" err="1"/>
              <a:t>amount</a:t>
            </a:r>
            <a:r>
              <a:rPr lang="it-IT" dirty="0"/>
              <a:t> of </a:t>
            </a:r>
            <a:r>
              <a:rPr lang="it-IT" dirty="0" err="1"/>
              <a:t>central</a:t>
            </a:r>
            <a:r>
              <a:rPr lang="it-IT" dirty="0"/>
              <a:t> </a:t>
            </a:r>
            <a:r>
              <a:rPr lang="it-IT" dirty="0" err="1"/>
              <a:t>bank</a:t>
            </a:r>
            <a:r>
              <a:rPr lang="it-IT" dirty="0"/>
              <a:t> </a:t>
            </a:r>
            <a:r>
              <a:rPr lang="it-IT" dirty="0" err="1"/>
              <a:t>money</a:t>
            </a:r>
            <a:r>
              <a:rPr lang="it-IT" dirty="0"/>
              <a:t> </a:t>
            </a:r>
            <a:r>
              <a:rPr lang="it-IT" dirty="0" err="1"/>
              <a:t>issued</a:t>
            </a:r>
            <a:r>
              <a:rPr lang="it-IT" dirty="0"/>
              <a:t> in the </a:t>
            </a:r>
            <a:r>
              <a:rPr lang="it-IT" dirty="0" err="1"/>
              <a:t>form</a:t>
            </a:r>
            <a:r>
              <a:rPr lang="it-IT" dirty="0"/>
              <a:t> of </a:t>
            </a:r>
            <a:r>
              <a:rPr lang="it-IT" dirty="0" err="1"/>
              <a:t>digital</a:t>
            </a:r>
            <a:r>
              <a:rPr lang="it-IT" dirty="0"/>
              <a:t> euro </a:t>
            </a:r>
            <a:r>
              <a:rPr lang="it-IT" dirty="0" err="1"/>
              <a:t>should</a:t>
            </a:r>
            <a:r>
              <a:rPr lang="it-IT" dirty="0"/>
              <a:t> </a:t>
            </a:r>
            <a:r>
              <a:rPr lang="it-IT" dirty="0" err="1"/>
              <a:t>always</a:t>
            </a:r>
            <a:r>
              <a:rPr lang="it-IT" dirty="0"/>
              <a:t> be under the full control of the </a:t>
            </a:r>
            <a:r>
              <a:rPr lang="it-IT" dirty="0" err="1"/>
              <a:t>Eurosystem</a:t>
            </a:r>
            <a:r>
              <a:rPr lang="it-IT" dirty="0"/>
              <a:t>. </a:t>
            </a:r>
          </a:p>
          <a:p>
            <a:pPr marL="514350" indent="-514350">
              <a:buFont typeface="+mj-lt"/>
              <a:buAutoNum type="arabicPeriod"/>
            </a:pPr>
            <a:r>
              <a:rPr lang="it-IT" dirty="0"/>
              <a:t>the </a:t>
            </a:r>
            <a:r>
              <a:rPr lang="it-IT" dirty="0" err="1"/>
              <a:t>digital</a:t>
            </a:r>
            <a:r>
              <a:rPr lang="it-IT" dirty="0"/>
              <a:t> euro </a:t>
            </a:r>
            <a:r>
              <a:rPr lang="it-IT" dirty="0" err="1"/>
              <a:t>should</a:t>
            </a:r>
            <a:r>
              <a:rPr lang="it-IT" dirty="0"/>
              <a:t> be </a:t>
            </a:r>
            <a:r>
              <a:rPr lang="it-IT" dirty="0" err="1"/>
              <a:t>widely</a:t>
            </a:r>
            <a:r>
              <a:rPr lang="it-IT" dirty="0"/>
              <a:t> </a:t>
            </a:r>
            <a:r>
              <a:rPr lang="it-IT" dirty="0" err="1"/>
              <a:t>accessible</a:t>
            </a:r>
            <a:r>
              <a:rPr lang="it-IT" dirty="0"/>
              <a:t> on </a:t>
            </a:r>
            <a:r>
              <a:rPr lang="it-IT" dirty="0" err="1"/>
              <a:t>equal</a:t>
            </a:r>
            <a:r>
              <a:rPr lang="it-IT" dirty="0"/>
              <a:t> </a:t>
            </a:r>
            <a:r>
              <a:rPr lang="it-IT" dirty="0" err="1"/>
              <a:t>terms</a:t>
            </a:r>
            <a:r>
              <a:rPr lang="it-IT" dirty="0"/>
              <a:t> to </a:t>
            </a:r>
            <a:r>
              <a:rPr lang="it-IT" dirty="0" err="1"/>
              <a:t>prospective</a:t>
            </a:r>
            <a:r>
              <a:rPr lang="it-IT" dirty="0"/>
              <a:t> </a:t>
            </a:r>
            <a:r>
              <a:rPr lang="it-IT" dirty="0" err="1"/>
              <a:t>users</a:t>
            </a:r>
            <a:r>
              <a:rPr lang="it-IT" dirty="0"/>
              <a:t> in </a:t>
            </a:r>
            <a:r>
              <a:rPr lang="it-IT" dirty="0" err="1"/>
              <a:t>all</a:t>
            </a:r>
            <a:r>
              <a:rPr lang="it-IT" dirty="0"/>
              <a:t> euro area </a:t>
            </a:r>
            <a:r>
              <a:rPr lang="it-IT" dirty="0" err="1"/>
              <a:t>countries</a:t>
            </a:r>
            <a:r>
              <a:rPr lang="it-IT" dirty="0"/>
              <a:t>, and </a:t>
            </a:r>
            <a:r>
              <a:rPr lang="it-IT" dirty="0" err="1"/>
              <a:t>supervised</a:t>
            </a:r>
            <a:r>
              <a:rPr lang="it-IT" dirty="0"/>
              <a:t> private </a:t>
            </a:r>
            <a:r>
              <a:rPr lang="it-IT" dirty="0" err="1"/>
              <a:t>intermediaries</a:t>
            </a:r>
            <a:r>
              <a:rPr lang="it-IT" dirty="0"/>
              <a:t> </a:t>
            </a:r>
            <a:r>
              <a:rPr lang="it-IT" dirty="0" err="1"/>
              <a:t>should</a:t>
            </a:r>
            <a:r>
              <a:rPr lang="it-IT" dirty="0"/>
              <a:t> </a:t>
            </a:r>
            <a:r>
              <a:rPr lang="it-IT" dirty="0" err="1"/>
              <a:t>have</a:t>
            </a:r>
            <a:r>
              <a:rPr lang="it-IT" dirty="0"/>
              <a:t> the </a:t>
            </a:r>
            <a:r>
              <a:rPr lang="it-IT" dirty="0" err="1"/>
              <a:t>opportunity</a:t>
            </a:r>
            <a:r>
              <a:rPr lang="it-IT" dirty="0"/>
              <a:t> to use </a:t>
            </a:r>
            <a:r>
              <a:rPr lang="it-IT" dirty="0" err="1"/>
              <a:t>their</a:t>
            </a:r>
            <a:r>
              <a:rPr lang="it-IT" dirty="0"/>
              <a:t> expertise and </a:t>
            </a:r>
            <a:r>
              <a:rPr lang="it-IT" dirty="0" err="1"/>
              <a:t>participate</a:t>
            </a:r>
            <a:r>
              <a:rPr lang="it-IT" dirty="0"/>
              <a:t> in the </a:t>
            </a:r>
            <a:r>
              <a:rPr lang="it-IT" dirty="0" err="1"/>
              <a:t>provision</a:t>
            </a:r>
            <a:r>
              <a:rPr lang="it-IT" dirty="0"/>
              <a:t> of </a:t>
            </a:r>
            <a:r>
              <a:rPr lang="it-IT" dirty="0" err="1"/>
              <a:t>payment</a:t>
            </a:r>
            <a:r>
              <a:rPr lang="it-IT" dirty="0"/>
              <a:t> </a:t>
            </a:r>
            <a:r>
              <a:rPr lang="it-IT" dirty="0" err="1"/>
              <a:t>services</a:t>
            </a:r>
            <a:r>
              <a:rPr lang="it-IT" dirty="0"/>
              <a:t>.</a:t>
            </a:r>
          </a:p>
          <a:p>
            <a:pPr marL="514350" indent="-514350">
              <a:buFont typeface="+mj-lt"/>
              <a:buAutoNum type="arabicPeriod"/>
            </a:pPr>
            <a:r>
              <a:rPr lang="it-IT" dirty="0"/>
              <a:t>the </a:t>
            </a:r>
            <a:r>
              <a:rPr lang="it-IT" dirty="0" err="1"/>
              <a:t>prospect</a:t>
            </a:r>
            <a:r>
              <a:rPr lang="it-IT" dirty="0"/>
              <a:t> of </a:t>
            </a:r>
            <a:r>
              <a:rPr lang="it-IT" dirty="0" err="1"/>
              <a:t>central</a:t>
            </a:r>
            <a:r>
              <a:rPr lang="it-IT" dirty="0"/>
              <a:t> </a:t>
            </a:r>
            <a:r>
              <a:rPr lang="it-IT" dirty="0" err="1"/>
              <a:t>bank</a:t>
            </a:r>
            <a:r>
              <a:rPr lang="it-IT" dirty="0"/>
              <a:t> </a:t>
            </a:r>
            <a:r>
              <a:rPr lang="it-IT" dirty="0" err="1"/>
              <a:t>initiatives</a:t>
            </a:r>
            <a:r>
              <a:rPr lang="it-IT" dirty="0"/>
              <a:t> to </a:t>
            </a:r>
            <a:r>
              <a:rPr lang="it-IT" dirty="0" err="1"/>
              <a:t>issue</a:t>
            </a:r>
            <a:r>
              <a:rPr lang="it-IT" dirty="0"/>
              <a:t> a </a:t>
            </a:r>
            <a:r>
              <a:rPr lang="it-IT" dirty="0" err="1"/>
              <a:t>digital</a:t>
            </a:r>
            <a:r>
              <a:rPr lang="it-IT" dirty="0"/>
              <a:t> euro </a:t>
            </a:r>
            <a:r>
              <a:rPr lang="it-IT" dirty="0" err="1"/>
              <a:t>should</a:t>
            </a:r>
            <a:r>
              <a:rPr lang="it-IT" dirty="0"/>
              <a:t> </a:t>
            </a:r>
            <a:r>
              <a:rPr lang="it-IT" dirty="0" err="1"/>
              <a:t>neither</a:t>
            </a:r>
            <a:r>
              <a:rPr lang="it-IT" dirty="0"/>
              <a:t> </a:t>
            </a:r>
            <a:r>
              <a:rPr lang="it-IT" dirty="0" err="1"/>
              <a:t>discourage</a:t>
            </a:r>
            <a:r>
              <a:rPr lang="it-IT" dirty="0"/>
              <a:t> </a:t>
            </a:r>
            <a:r>
              <a:rPr lang="it-IT" dirty="0" err="1"/>
              <a:t>nor</a:t>
            </a:r>
            <a:r>
              <a:rPr lang="it-IT" dirty="0"/>
              <a:t> </a:t>
            </a:r>
            <a:r>
              <a:rPr lang="it-IT" dirty="0" err="1"/>
              <a:t>crowd</a:t>
            </a:r>
            <a:r>
              <a:rPr lang="it-IT" dirty="0"/>
              <a:t> out private </a:t>
            </a:r>
            <a:r>
              <a:rPr lang="it-IT" dirty="0" err="1"/>
              <a:t>solutions</a:t>
            </a:r>
            <a:r>
              <a:rPr lang="it-IT" dirty="0"/>
              <a:t> for </a:t>
            </a:r>
            <a:r>
              <a:rPr lang="it-IT" dirty="0" err="1"/>
              <a:t>efficient</a:t>
            </a:r>
            <a:r>
              <a:rPr lang="it-IT" dirty="0"/>
              <a:t> </a:t>
            </a:r>
            <a:r>
              <a:rPr lang="it-IT" dirty="0" err="1"/>
              <a:t>digital</a:t>
            </a:r>
            <a:r>
              <a:rPr lang="it-IT" dirty="0"/>
              <a:t> </a:t>
            </a:r>
            <a:r>
              <a:rPr lang="it-IT" dirty="0" err="1"/>
              <a:t>retail</a:t>
            </a:r>
            <a:r>
              <a:rPr lang="it-IT" dirty="0"/>
              <a:t> </a:t>
            </a:r>
            <a:r>
              <a:rPr lang="it-IT" dirty="0" err="1"/>
              <a:t>payments</a:t>
            </a:r>
            <a:r>
              <a:rPr lang="it-IT" dirty="0"/>
              <a:t> in the euro area. </a:t>
            </a:r>
          </a:p>
          <a:p>
            <a:pPr marL="514350" indent="-514350">
              <a:buFont typeface="+mj-lt"/>
              <a:buAutoNum type="arabicPeriod"/>
            </a:pPr>
            <a:r>
              <a:rPr lang="it-IT" dirty="0"/>
              <a:t>a </a:t>
            </a:r>
            <a:r>
              <a:rPr lang="it-IT" dirty="0" err="1"/>
              <a:t>digital</a:t>
            </a:r>
            <a:r>
              <a:rPr lang="it-IT" dirty="0"/>
              <a:t> euro must be </a:t>
            </a:r>
            <a:r>
              <a:rPr lang="it-IT" dirty="0" err="1"/>
              <a:t>trusted</a:t>
            </a:r>
            <a:r>
              <a:rPr lang="it-IT" dirty="0"/>
              <a:t>, just </a:t>
            </a:r>
            <a:r>
              <a:rPr lang="it-IT" dirty="0" err="1"/>
              <a:t>like</a:t>
            </a:r>
            <a:r>
              <a:rPr lang="it-IT" dirty="0"/>
              <a:t> </a:t>
            </a:r>
            <a:r>
              <a:rPr lang="it-IT" dirty="0" err="1"/>
              <a:t>any</a:t>
            </a:r>
            <a:r>
              <a:rPr lang="it-IT" dirty="0"/>
              <a:t> </a:t>
            </a:r>
            <a:r>
              <a:rPr lang="it-IT" dirty="0" err="1"/>
              <a:t>other</a:t>
            </a:r>
            <a:r>
              <a:rPr lang="it-IT" dirty="0"/>
              <a:t> </a:t>
            </a:r>
            <a:r>
              <a:rPr lang="it-IT" dirty="0" err="1"/>
              <a:t>form</a:t>
            </a:r>
            <a:r>
              <a:rPr lang="it-IT" dirty="0"/>
              <a:t> of the euro, and </a:t>
            </a:r>
            <a:r>
              <a:rPr lang="it-IT" dirty="0" err="1"/>
              <a:t>measures</a:t>
            </a:r>
            <a:r>
              <a:rPr lang="it-IT" dirty="0"/>
              <a:t> </a:t>
            </a:r>
            <a:r>
              <a:rPr lang="it-IT" dirty="0" err="1"/>
              <a:t>would</a:t>
            </a:r>
            <a:r>
              <a:rPr lang="it-IT" dirty="0"/>
              <a:t> </a:t>
            </a:r>
            <a:r>
              <a:rPr lang="it-IT" dirty="0" err="1"/>
              <a:t>need</a:t>
            </a:r>
            <a:r>
              <a:rPr lang="it-IT" dirty="0"/>
              <a:t> to be </a:t>
            </a:r>
            <a:r>
              <a:rPr lang="it-IT" dirty="0" err="1"/>
              <a:t>taken</a:t>
            </a:r>
            <a:r>
              <a:rPr lang="it-IT" dirty="0"/>
              <a:t> in </a:t>
            </a:r>
            <a:r>
              <a:rPr lang="it-IT" dirty="0" err="1"/>
              <a:t>order</a:t>
            </a:r>
            <a:r>
              <a:rPr lang="it-IT" dirty="0"/>
              <a:t> to </a:t>
            </a:r>
            <a:r>
              <a:rPr lang="it-IT" dirty="0" err="1"/>
              <a:t>ensure</a:t>
            </a:r>
            <a:r>
              <a:rPr lang="it-IT" dirty="0"/>
              <a:t> </a:t>
            </a:r>
            <a:r>
              <a:rPr lang="it-IT" dirty="0" err="1"/>
              <a:t>that</a:t>
            </a:r>
            <a:r>
              <a:rPr lang="it-IT" dirty="0"/>
              <a:t> </a:t>
            </a:r>
            <a:r>
              <a:rPr lang="it-IT" dirty="0" err="1"/>
              <a:t>it</a:t>
            </a:r>
            <a:r>
              <a:rPr lang="it-IT" dirty="0"/>
              <a:t> </a:t>
            </a:r>
            <a:r>
              <a:rPr lang="it-IT" dirty="0" err="1"/>
              <a:t>was</a:t>
            </a:r>
            <a:r>
              <a:rPr lang="it-IT" dirty="0"/>
              <a:t> </a:t>
            </a:r>
            <a:r>
              <a:rPr lang="it-IT" dirty="0" err="1"/>
              <a:t>trusted</a:t>
            </a:r>
            <a:r>
              <a:rPr lang="it-IT" dirty="0"/>
              <a:t> from </a:t>
            </a:r>
            <a:r>
              <a:rPr lang="it-IT" dirty="0" err="1"/>
              <a:t>its</a:t>
            </a:r>
            <a:r>
              <a:rPr lang="it-IT" dirty="0"/>
              <a:t> </a:t>
            </a:r>
            <a:r>
              <a:rPr lang="it-IT" dirty="0" err="1"/>
              <a:t>inception</a:t>
            </a:r>
            <a:r>
              <a:rPr lang="it-IT" dirty="0"/>
              <a:t> and </a:t>
            </a:r>
            <a:r>
              <a:rPr lang="it-IT" dirty="0" err="1"/>
              <a:t>that</a:t>
            </a:r>
            <a:r>
              <a:rPr lang="it-IT" dirty="0"/>
              <a:t> </a:t>
            </a:r>
            <a:r>
              <a:rPr lang="it-IT" dirty="0" err="1"/>
              <a:t>this</a:t>
            </a:r>
            <a:r>
              <a:rPr lang="it-IT" dirty="0"/>
              <a:t> trust </a:t>
            </a:r>
            <a:r>
              <a:rPr lang="it-IT" dirty="0" err="1"/>
              <a:t>was</a:t>
            </a:r>
            <a:r>
              <a:rPr lang="it-IT" dirty="0"/>
              <a:t> </a:t>
            </a:r>
            <a:r>
              <a:rPr lang="it-IT" dirty="0" err="1"/>
              <a:t>maintained</a:t>
            </a:r>
            <a:r>
              <a:rPr lang="it-IT" dirty="0"/>
              <a:t> over time. </a:t>
            </a:r>
          </a:p>
          <a:p>
            <a:endParaRPr lang="it-IT" dirty="0"/>
          </a:p>
        </p:txBody>
      </p:sp>
    </p:spTree>
    <p:extLst>
      <p:ext uri="{BB962C8B-B14F-4D97-AF65-F5344CB8AC3E}">
        <p14:creationId xmlns:p14="http://schemas.microsoft.com/office/powerpoint/2010/main" val="3613287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4B1FCD-48CE-8943-BBDD-A85D7A05352D}"/>
              </a:ext>
            </a:extLst>
          </p:cNvPr>
          <p:cNvSpPr>
            <a:spLocks noGrp="1"/>
          </p:cNvSpPr>
          <p:nvPr>
            <p:ph type="title"/>
          </p:nvPr>
        </p:nvSpPr>
        <p:spPr/>
        <p:txBody>
          <a:bodyPr/>
          <a:lstStyle/>
          <a:p>
            <a:r>
              <a:rPr lang="it-IT" dirty="0"/>
              <a:t>10. CBDC and </a:t>
            </a:r>
            <a:r>
              <a:rPr lang="it-IT" dirty="0" err="1"/>
              <a:t>Cryptoassets</a:t>
            </a:r>
            <a:endParaRPr lang="it-IT" dirty="0"/>
          </a:p>
        </p:txBody>
      </p:sp>
      <p:sp>
        <p:nvSpPr>
          <p:cNvPr id="3" name="Segnaposto contenuto 2">
            <a:extLst>
              <a:ext uri="{FF2B5EF4-FFF2-40B4-BE49-F238E27FC236}">
                <a16:creationId xmlns:a16="http://schemas.microsoft.com/office/drawing/2014/main" id="{0A80D7F6-8575-5A49-BFFE-29D1CD392D72}"/>
              </a:ext>
            </a:extLst>
          </p:cNvPr>
          <p:cNvSpPr>
            <a:spLocks noGrp="1"/>
          </p:cNvSpPr>
          <p:nvPr>
            <p:ph idx="1"/>
          </p:nvPr>
        </p:nvSpPr>
        <p:spPr>
          <a:xfrm>
            <a:off x="431321" y="1311215"/>
            <a:ext cx="8084029" cy="5268005"/>
          </a:xfrm>
        </p:spPr>
        <p:txBody>
          <a:bodyPr>
            <a:noAutofit/>
          </a:bodyPr>
          <a:lstStyle/>
          <a:p>
            <a:pPr marL="0" indent="0">
              <a:buNone/>
            </a:pPr>
            <a:r>
              <a:rPr lang="it-IT" sz="1600" dirty="0"/>
              <a:t>1. The CBDC </a:t>
            </a:r>
            <a:r>
              <a:rPr lang="it-IT" sz="1600" dirty="0" err="1"/>
              <a:t>would</a:t>
            </a:r>
            <a:r>
              <a:rPr lang="it-IT" sz="1600" dirty="0"/>
              <a:t> be a </a:t>
            </a:r>
            <a:r>
              <a:rPr lang="it-IT" sz="1600" dirty="0" err="1"/>
              <a:t>risk</a:t>
            </a:r>
            <a:r>
              <a:rPr lang="it-IT" sz="1600" dirty="0"/>
              <a:t>-free </a:t>
            </a:r>
            <a:r>
              <a:rPr lang="it-IT" sz="1600" dirty="0" err="1"/>
              <a:t>form</a:t>
            </a:r>
            <a:r>
              <a:rPr lang="it-IT" sz="1600" dirty="0"/>
              <a:t> of </a:t>
            </a:r>
            <a:r>
              <a:rPr lang="it-IT" sz="1600" dirty="0" err="1"/>
              <a:t>central</a:t>
            </a:r>
            <a:r>
              <a:rPr lang="it-IT" sz="1600" dirty="0"/>
              <a:t> </a:t>
            </a:r>
            <a:r>
              <a:rPr lang="it-IT" sz="1600" dirty="0" err="1"/>
              <a:t>bank</a:t>
            </a:r>
            <a:r>
              <a:rPr lang="it-IT" sz="1600" dirty="0"/>
              <a:t> </a:t>
            </a:r>
            <a:r>
              <a:rPr lang="it-IT" sz="1600" dirty="0" err="1"/>
              <a:t>money</a:t>
            </a:r>
            <a:r>
              <a:rPr lang="it-IT" sz="1600" dirty="0"/>
              <a:t> (i.e. a </a:t>
            </a:r>
            <a:r>
              <a:rPr lang="it-IT" sz="1600" dirty="0" err="1"/>
              <a:t>digital</a:t>
            </a:r>
            <a:r>
              <a:rPr lang="it-IT" sz="1600" dirty="0"/>
              <a:t> </a:t>
            </a:r>
            <a:r>
              <a:rPr lang="it-IT" sz="1600" dirty="0" err="1"/>
              <a:t>representation</a:t>
            </a:r>
            <a:r>
              <a:rPr lang="it-IT" sz="1600" dirty="0"/>
              <a:t> of cash), </a:t>
            </a:r>
            <a:r>
              <a:rPr lang="it-IT" sz="1600" dirty="0" err="1"/>
              <a:t>which</a:t>
            </a:r>
            <a:r>
              <a:rPr lang="it-IT" sz="1600" dirty="0"/>
              <a:t> </a:t>
            </a:r>
            <a:r>
              <a:rPr lang="it-IT" sz="1600" dirty="0" err="1"/>
              <a:t>means</a:t>
            </a:r>
            <a:r>
              <a:rPr lang="it-IT" sz="1600" dirty="0"/>
              <a:t> </a:t>
            </a:r>
            <a:r>
              <a:rPr lang="it-IT" sz="1600" dirty="0" err="1"/>
              <a:t>that</a:t>
            </a:r>
            <a:r>
              <a:rPr lang="it-IT" sz="1600" dirty="0"/>
              <a:t> </a:t>
            </a:r>
            <a:r>
              <a:rPr lang="it-IT" sz="1600" dirty="0" err="1"/>
              <a:t>it</a:t>
            </a:r>
            <a:r>
              <a:rPr lang="it-IT" sz="1600" dirty="0"/>
              <a:t> </a:t>
            </a:r>
            <a:r>
              <a:rPr lang="it-IT" sz="1600" dirty="0" err="1"/>
              <a:t>is</a:t>
            </a:r>
            <a:r>
              <a:rPr lang="it-IT" sz="1600" dirty="0"/>
              <a:t> </a:t>
            </a:r>
            <a:r>
              <a:rPr lang="it-IT" sz="1600" dirty="0" err="1"/>
              <a:t>issued</a:t>
            </a:r>
            <a:r>
              <a:rPr lang="it-IT" sz="1600" dirty="0"/>
              <a:t> by the </a:t>
            </a:r>
            <a:r>
              <a:rPr lang="it-IT" sz="1600" dirty="0" err="1"/>
              <a:t>central</a:t>
            </a:r>
            <a:r>
              <a:rPr lang="it-IT" sz="1600" dirty="0"/>
              <a:t> </a:t>
            </a:r>
            <a:r>
              <a:rPr lang="it-IT" sz="1600" dirty="0" err="1"/>
              <a:t>bank</a:t>
            </a:r>
            <a:r>
              <a:rPr lang="it-IT" sz="1600" dirty="0"/>
              <a:t> and </a:t>
            </a:r>
            <a:r>
              <a:rPr lang="it-IT" sz="1600" dirty="0" err="1"/>
              <a:t>remains</a:t>
            </a:r>
            <a:r>
              <a:rPr lang="it-IT" sz="1600" dirty="0"/>
              <a:t> </a:t>
            </a:r>
            <a:r>
              <a:rPr lang="it-IT" sz="1600" dirty="0" err="1"/>
              <a:t>its</a:t>
            </a:r>
            <a:r>
              <a:rPr lang="it-IT" sz="1600" dirty="0"/>
              <a:t> </a:t>
            </a:r>
            <a:r>
              <a:rPr lang="it-IT" sz="1600" dirty="0" err="1"/>
              <a:t>liability</a:t>
            </a:r>
            <a:r>
              <a:rPr lang="it-IT" sz="1600" dirty="0"/>
              <a:t> </a:t>
            </a:r>
            <a:r>
              <a:rPr lang="it-IT" sz="1600" dirty="0" err="1"/>
              <a:t>at</a:t>
            </a:r>
            <a:r>
              <a:rPr lang="it-IT" sz="1600" dirty="0"/>
              <a:t> </a:t>
            </a:r>
            <a:r>
              <a:rPr lang="it-IT" sz="1600" dirty="0" err="1"/>
              <a:t>all</a:t>
            </a:r>
            <a:r>
              <a:rPr lang="it-IT" sz="1600" dirty="0"/>
              <a:t> </a:t>
            </a:r>
            <a:r>
              <a:rPr lang="it-IT" sz="1600" dirty="0" err="1"/>
              <a:t>times</a:t>
            </a:r>
            <a:r>
              <a:rPr lang="it-IT" sz="1600" dirty="0"/>
              <a:t>. The </a:t>
            </a:r>
            <a:r>
              <a:rPr lang="it-IT" sz="1600" dirty="0" err="1"/>
              <a:t>central</a:t>
            </a:r>
            <a:r>
              <a:rPr lang="it-IT" sz="1600" dirty="0"/>
              <a:t> </a:t>
            </a:r>
            <a:r>
              <a:rPr lang="it-IT" sz="1600" dirty="0" err="1"/>
              <a:t>babnk</a:t>
            </a:r>
            <a:r>
              <a:rPr lang="it-IT" sz="1600" dirty="0"/>
              <a:t> </a:t>
            </a:r>
            <a:r>
              <a:rPr lang="it-IT" sz="1600" dirty="0" err="1"/>
              <a:t>is</a:t>
            </a:r>
            <a:r>
              <a:rPr lang="it-IT" sz="1600" dirty="0"/>
              <a:t> </a:t>
            </a:r>
            <a:r>
              <a:rPr lang="it-IT" sz="1600" dirty="0" err="1"/>
              <a:t>accountable</a:t>
            </a:r>
            <a:r>
              <a:rPr lang="it-IT" sz="1600" dirty="0"/>
              <a:t> to the </a:t>
            </a:r>
            <a:r>
              <a:rPr lang="it-IT" sz="1600" dirty="0" err="1"/>
              <a:t>citizens</a:t>
            </a:r>
            <a:r>
              <a:rPr lang="it-IT" sz="1600" dirty="0"/>
              <a:t> for </a:t>
            </a:r>
            <a:r>
              <a:rPr lang="it-IT" sz="1600" dirty="0" err="1"/>
              <a:t>ensuring</a:t>
            </a:r>
            <a:r>
              <a:rPr lang="it-IT" sz="1600" dirty="0"/>
              <a:t> </a:t>
            </a:r>
            <a:r>
              <a:rPr lang="it-IT" sz="1600" dirty="0" err="1"/>
              <a:t>that</a:t>
            </a:r>
            <a:r>
              <a:rPr lang="it-IT" sz="1600" dirty="0"/>
              <a:t> the </a:t>
            </a:r>
            <a:r>
              <a:rPr lang="it-IT" sz="1600" dirty="0" err="1"/>
              <a:t>value</a:t>
            </a:r>
            <a:r>
              <a:rPr lang="it-IT" sz="1600" dirty="0"/>
              <a:t> of the </a:t>
            </a:r>
            <a:r>
              <a:rPr lang="it-IT" sz="1600" dirty="0" err="1"/>
              <a:t>instruments</a:t>
            </a:r>
            <a:r>
              <a:rPr lang="it-IT" sz="1600" dirty="0"/>
              <a:t> </a:t>
            </a:r>
            <a:r>
              <a:rPr lang="it-IT" sz="1600" dirty="0" err="1"/>
              <a:t>it</a:t>
            </a:r>
            <a:r>
              <a:rPr lang="it-IT" sz="1600" dirty="0"/>
              <a:t> </a:t>
            </a:r>
            <a:r>
              <a:rPr lang="it-IT" sz="1600" dirty="0" err="1"/>
              <a:t>issues</a:t>
            </a:r>
            <a:r>
              <a:rPr lang="it-IT" sz="1600" dirty="0"/>
              <a:t> </a:t>
            </a:r>
            <a:r>
              <a:rPr lang="it-IT" sz="1600" dirty="0" err="1"/>
              <a:t>is</a:t>
            </a:r>
            <a:r>
              <a:rPr lang="it-IT" sz="1600" dirty="0"/>
              <a:t> </a:t>
            </a:r>
            <a:r>
              <a:rPr lang="it-IT" sz="1600" dirty="0" err="1"/>
              <a:t>unchanged</a:t>
            </a:r>
            <a:r>
              <a:rPr lang="it-IT" sz="1600" dirty="0"/>
              <a:t> over time and the </a:t>
            </a:r>
            <a:r>
              <a:rPr lang="it-IT" sz="1600" dirty="0" err="1"/>
              <a:t>amount</a:t>
            </a:r>
            <a:r>
              <a:rPr lang="it-IT" sz="1600" dirty="0"/>
              <a:t> of </a:t>
            </a:r>
            <a:r>
              <a:rPr lang="it-IT" sz="1600" dirty="0" err="1"/>
              <a:t>goods</a:t>
            </a:r>
            <a:r>
              <a:rPr lang="it-IT" sz="1600" dirty="0"/>
              <a:t> and </a:t>
            </a:r>
            <a:r>
              <a:rPr lang="it-IT" sz="1600" dirty="0" err="1"/>
              <a:t>services</a:t>
            </a:r>
            <a:r>
              <a:rPr lang="it-IT" sz="1600" dirty="0"/>
              <a:t> </a:t>
            </a:r>
            <a:r>
              <a:rPr lang="it-IT" sz="1600" dirty="0" err="1"/>
              <a:t>they</a:t>
            </a:r>
            <a:r>
              <a:rPr lang="it-IT" sz="1600" dirty="0"/>
              <a:t> can </a:t>
            </a:r>
            <a:r>
              <a:rPr lang="it-IT" sz="1600" dirty="0" err="1"/>
              <a:t>buy</a:t>
            </a:r>
            <a:r>
              <a:rPr lang="it-IT" sz="1600" dirty="0"/>
              <a:t> with </a:t>
            </a:r>
            <a:r>
              <a:rPr lang="it-IT" sz="1600" dirty="0" err="1"/>
              <a:t>such</a:t>
            </a:r>
            <a:r>
              <a:rPr lang="it-IT" sz="1600" dirty="0"/>
              <a:t> </a:t>
            </a:r>
            <a:r>
              <a:rPr lang="it-IT" sz="1600" dirty="0" err="1"/>
              <a:t>instruments</a:t>
            </a:r>
            <a:r>
              <a:rPr lang="it-IT" sz="1600" dirty="0"/>
              <a:t> – i.e. the “</a:t>
            </a:r>
            <a:r>
              <a:rPr lang="it-IT" sz="1600" dirty="0" err="1"/>
              <a:t>purchasing</a:t>
            </a:r>
            <a:r>
              <a:rPr lang="it-IT" sz="1600" dirty="0"/>
              <a:t> </a:t>
            </a:r>
            <a:r>
              <a:rPr lang="it-IT" sz="1600" dirty="0" err="1"/>
              <a:t>power</a:t>
            </a:r>
            <a:r>
              <a:rPr lang="it-IT" sz="1600" dirty="0"/>
              <a:t>” of </a:t>
            </a:r>
            <a:r>
              <a:rPr lang="it-IT" sz="1600" dirty="0" err="1"/>
              <a:t>money</a:t>
            </a:r>
            <a:r>
              <a:rPr lang="it-IT" sz="1600" dirty="0"/>
              <a:t> </a:t>
            </a:r>
            <a:r>
              <a:rPr lang="it-IT" sz="1600" dirty="0" err="1"/>
              <a:t>issued</a:t>
            </a:r>
            <a:r>
              <a:rPr lang="it-IT" sz="1600" dirty="0"/>
              <a:t> by the </a:t>
            </a:r>
            <a:r>
              <a:rPr lang="it-IT" sz="1600" dirty="0" err="1"/>
              <a:t>central</a:t>
            </a:r>
            <a:r>
              <a:rPr lang="it-IT" sz="1600" dirty="0"/>
              <a:t> </a:t>
            </a:r>
            <a:r>
              <a:rPr lang="it-IT" sz="1600" dirty="0" err="1"/>
              <a:t>bank</a:t>
            </a:r>
            <a:r>
              <a:rPr lang="it-IT" sz="1600" dirty="0"/>
              <a:t> – </a:t>
            </a:r>
            <a:r>
              <a:rPr lang="it-IT" sz="1600" dirty="0" err="1"/>
              <a:t>does</a:t>
            </a:r>
            <a:r>
              <a:rPr lang="it-IT" sz="1600" dirty="0"/>
              <a:t> </a:t>
            </a:r>
            <a:r>
              <a:rPr lang="it-IT" sz="1600" dirty="0" err="1"/>
              <a:t>not</a:t>
            </a:r>
            <a:r>
              <a:rPr lang="it-IT" sz="1600" dirty="0"/>
              <a:t> </a:t>
            </a:r>
            <a:r>
              <a:rPr lang="it-IT" sz="1600" dirty="0" err="1"/>
              <a:t>fluctuate</a:t>
            </a:r>
            <a:r>
              <a:rPr lang="it-IT" sz="1600" dirty="0"/>
              <a:t> </a:t>
            </a:r>
            <a:r>
              <a:rPr lang="it-IT" sz="1600" dirty="0" err="1"/>
              <a:t>beyond</a:t>
            </a:r>
            <a:r>
              <a:rPr lang="it-IT" sz="1600" dirty="0"/>
              <a:t> a </a:t>
            </a:r>
            <a:r>
              <a:rPr lang="it-IT" sz="1600" dirty="0" err="1"/>
              <a:t>predefined</a:t>
            </a:r>
            <a:r>
              <a:rPr lang="it-IT" sz="1600" dirty="0"/>
              <a:t> </a:t>
            </a:r>
            <a:r>
              <a:rPr lang="it-IT" sz="1600" dirty="0" err="1"/>
              <a:t>threshold</a:t>
            </a:r>
            <a:r>
              <a:rPr lang="it-IT" sz="1600" dirty="0"/>
              <a:t>. </a:t>
            </a:r>
          </a:p>
          <a:p>
            <a:pPr marL="0" indent="0">
              <a:buNone/>
            </a:pPr>
            <a:r>
              <a:rPr lang="it-IT" sz="1600" dirty="0"/>
              <a:t>2. Commercial </a:t>
            </a:r>
            <a:r>
              <a:rPr lang="it-IT" sz="1600" dirty="0" err="1"/>
              <a:t>bank</a:t>
            </a:r>
            <a:r>
              <a:rPr lang="it-IT" sz="1600" dirty="0"/>
              <a:t> </a:t>
            </a:r>
            <a:r>
              <a:rPr lang="it-IT" sz="1600" dirty="0" err="1"/>
              <a:t>money</a:t>
            </a:r>
            <a:r>
              <a:rPr lang="it-IT" sz="1600" dirty="0"/>
              <a:t> and </a:t>
            </a:r>
            <a:r>
              <a:rPr lang="it-IT" sz="1600" dirty="0" err="1"/>
              <a:t>electronic</a:t>
            </a:r>
            <a:r>
              <a:rPr lang="it-IT" sz="1600" dirty="0"/>
              <a:t> </a:t>
            </a:r>
            <a:r>
              <a:rPr lang="it-IT" sz="1600" dirty="0" err="1"/>
              <a:t>money</a:t>
            </a:r>
            <a:r>
              <a:rPr lang="it-IT" sz="1600" dirty="0"/>
              <a:t> are by </a:t>
            </a:r>
            <a:r>
              <a:rPr lang="it-IT" sz="1600" dirty="0" err="1"/>
              <a:t>contrast</a:t>
            </a:r>
            <a:r>
              <a:rPr lang="it-IT" sz="1600" dirty="0"/>
              <a:t> </a:t>
            </a:r>
            <a:r>
              <a:rPr lang="it-IT" sz="1600" dirty="0" err="1"/>
              <a:t>liabilities</a:t>
            </a:r>
            <a:r>
              <a:rPr lang="it-IT" sz="1600" dirty="0"/>
              <a:t> of </a:t>
            </a:r>
            <a:r>
              <a:rPr lang="it-IT" sz="1600" dirty="0" err="1"/>
              <a:t>supervised</a:t>
            </a:r>
            <a:r>
              <a:rPr lang="it-IT" sz="1600" dirty="0"/>
              <a:t> private </a:t>
            </a:r>
            <a:r>
              <a:rPr lang="it-IT" sz="1600" dirty="0" err="1"/>
              <a:t>entities</a:t>
            </a:r>
            <a:r>
              <a:rPr lang="it-IT" sz="1600" dirty="0"/>
              <a:t>. Private </a:t>
            </a:r>
            <a:r>
              <a:rPr lang="it-IT" sz="1600" dirty="0" err="1"/>
              <a:t>money</a:t>
            </a:r>
            <a:r>
              <a:rPr lang="it-IT" sz="1600" dirty="0"/>
              <a:t> </a:t>
            </a:r>
            <a:r>
              <a:rPr lang="it-IT" sz="1600" dirty="0" err="1"/>
              <a:t>issuance</a:t>
            </a:r>
            <a:r>
              <a:rPr lang="it-IT" sz="1600" dirty="0"/>
              <a:t> </a:t>
            </a:r>
            <a:r>
              <a:rPr lang="it-IT" sz="1600" dirty="0" err="1"/>
              <a:t>needs</a:t>
            </a:r>
            <a:r>
              <a:rPr lang="it-IT" sz="1600" dirty="0"/>
              <a:t> to </a:t>
            </a:r>
            <a:r>
              <a:rPr lang="it-IT" sz="1600" dirty="0" err="1"/>
              <a:t>comply</a:t>
            </a:r>
            <a:r>
              <a:rPr lang="it-IT" sz="1600" dirty="0"/>
              <a:t> with the </a:t>
            </a:r>
            <a:r>
              <a:rPr lang="it-IT" sz="1600" dirty="0" err="1"/>
              <a:t>regulations</a:t>
            </a:r>
            <a:r>
              <a:rPr lang="it-IT" sz="1600" dirty="0"/>
              <a:t> and the </a:t>
            </a:r>
            <a:r>
              <a:rPr lang="it-IT" sz="1600" dirty="0" err="1"/>
              <a:t>issuing</a:t>
            </a:r>
            <a:r>
              <a:rPr lang="it-IT" sz="1600" dirty="0"/>
              <a:t> private </a:t>
            </a:r>
            <a:r>
              <a:rPr lang="it-IT" sz="1600" dirty="0" err="1"/>
              <a:t>institution</a:t>
            </a:r>
            <a:r>
              <a:rPr lang="it-IT" sz="1600" dirty="0"/>
              <a:t> </a:t>
            </a:r>
            <a:r>
              <a:rPr lang="it-IT" sz="1600" dirty="0" err="1"/>
              <a:t>is</a:t>
            </a:r>
            <a:r>
              <a:rPr lang="it-IT" sz="1600" dirty="0"/>
              <a:t> </a:t>
            </a:r>
            <a:r>
              <a:rPr lang="it-IT" sz="1600" dirty="0" err="1"/>
              <a:t>subject</a:t>
            </a:r>
            <a:r>
              <a:rPr lang="it-IT" sz="1600" dirty="0"/>
              <a:t> to </a:t>
            </a:r>
            <a:r>
              <a:rPr lang="it-IT" sz="1600" dirty="0" err="1"/>
              <a:t>supervision</a:t>
            </a:r>
            <a:r>
              <a:rPr lang="it-IT" sz="1600" dirty="0"/>
              <a:t> or </a:t>
            </a:r>
            <a:r>
              <a:rPr lang="it-IT" sz="1600" dirty="0" err="1"/>
              <a:t>oversight</a:t>
            </a:r>
            <a:r>
              <a:rPr lang="it-IT" sz="1600" dirty="0"/>
              <a:t> by public </a:t>
            </a:r>
            <a:r>
              <a:rPr lang="it-IT" sz="1600" dirty="0" err="1"/>
              <a:t>authorities</a:t>
            </a:r>
            <a:r>
              <a:rPr lang="it-IT" sz="1600" dirty="0"/>
              <a:t>. </a:t>
            </a:r>
            <a:r>
              <a:rPr lang="it-IT" sz="1600" dirty="0" err="1"/>
              <a:t>While</a:t>
            </a:r>
            <a:r>
              <a:rPr lang="it-IT" sz="1600" dirty="0"/>
              <a:t> </a:t>
            </a:r>
            <a:r>
              <a:rPr lang="it-IT" sz="1600" dirty="0" err="1"/>
              <a:t>such</a:t>
            </a:r>
            <a:r>
              <a:rPr lang="it-IT" sz="1600" dirty="0"/>
              <a:t> </a:t>
            </a:r>
            <a:r>
              <a:rPr lang="it-IT" sz="1600" dirty="0" err="1"/>
              <a:t>entities</a:t>
            </a:r>
            <a:r>
              <a:rPr lang="it-IT" sz="1600" dirty="0"/>
              <a:t> </a:t>
            </a:r>
            <a:r>
              <a:rPr lang="it-IT" sz="1600" dirty="0" err="1"/>
              <a:t>might</a:t>
            </a:r>
            <a:r>
              <a:rPr lang="it-IT" sz="1600" dirty="0"/>
              <a:t> in </a:t>
            </a:r>
            <a:r>
              <a:rPr lang="it-IT" sz="1600" dirty="0" err="1"/>
              <a:t>theory</a:t>
            </a:r>
            <a:r>
              <a:rPr lang="it-IT" sz="1600" dirty="0"/>
              <a:t> default and </a:t>
            </a:r>
            <a:r>
              <a:rPr lang="it-IT" sz="1600" dirty="0" err="1"/>
              <a:t>become</a:t>
            </a:r>
            <a:r>
              <a:rPr lang="it-IT" sz="1600" dirty="0"/>
              <a:t> </a:t>
            </a:r>
            <a:r>
              <a:rPr lang="it-IT" sz="1600" dirty="0" err="1"/>
              <a:t>unable</a:t>
            </a:r>
            <a:r>
              <a:rPr lang="it-IT" sz="1600" dirty="0"/>
              <a:t> to </a:t>
            </a:r>
            <a:r>
              <a:rPr lang="it-IT" sz="1600" dirty="0" err="1"/>
              <a:t>satisfy</a:t>
            </a:r>
            <a:r>
              <a:rPr lang="it-IT" sz="1600" dirty="0"/>
              <a:t> the </a:t>
            </a:r>
            <a:r>
              <a:rPr lang="it-IT" sz="1600" dirty="0" err="1"/>
              <a:t>claims</a:t>
            </a:r>
            <a:r>
              <a:rPr lang="it-IT" sz="1600" dirty="0"/>
              <a:t> of </a:t>
            </a:r>
            <a:r>
              <a:rPr lang="it-IT" sz="1600" dirty="0" err="1"/>
              <a:t>their</a:t>
            </a:r>
            <a:r>
              <a:rPr lang="it-IT" sz="1600" dirty="0"/>
              <a:t> </a:t>
            </a:r>
            <a:r>
              <a:rPr lang="it-IT" sz="1600" dirty="0" err="1"/>
              <a:t>customers</a:t>
            </a:r>
            <a:r>
              <a:rPr lang="it-IT" sz="1600" dirty="0"/>
              <a:t> to, for </a:t>
            </a:r>
            <a:r>
              <a:rPr lang="it-IT" sz="1600" dirty="0" err="1"/>
              <a:t>example</a:t>
            </a:r>
            <a:r>
              <a:rPr lang="it-IT" sz="1600" dirty="0"/>
              <a:t>, </a:t>
            </a:r>
            <a:r>
              <a:rPr lang="it-IT" sz="1600" dirty="0" err="1"/>
              <a:t>convert</a:t>
            </a:r>
            <a:r>
              <a:rPr lang="it-IT" sz="1600" dirty="0"/>
              <a:t> </a:t>
            </a:r>
            <a:r>
              <a:rPr lang="it-IT" sz="1600" dirty="0" err="1"/>
              <a:t>their</a:t>
            </a:r>
            <a:r>
              <a:rPr lang="it-IT" sz="1600" dirty="0"/>
              <a:t> </a:t>
            </a:r>
            <a:r>
              <a:rPr lang="it-IT" sz="1600" dirty="0" err="1"/>
              <a:t>holdings</a:t>
            </a:r>
            <a:r>
              <a:rPr lang="it-IT" sz="1600" dirty="0"/>
              <a:t> </a:t>
            </a:r>
            <a:r>
              <a:rPr lang="it-IT" sz="1600" dirty="0" err="1"/>
              <a:t>into</a:t>
            </a:r>
            <a:r>
              <a:rPr lang="it-IT" sz="1600" dirty="0"/>
              <a:t> </a:t>
            </a:r>
            <a:r>
              <a:rPr lang="it-IT" sz="1600" dirty="0" err="1"/>
              <a:t>central</a:t>
            </a:r>
            <a:r>
              <a:rPr lang="it-IT" sz="1600" dirty="0"/>
              <a:t> </a:t>
            </a:r>
            <a:r>
              <a:rPr lang="it-IT" sz="1600" dirty="0" err="1"/>
              <a:t>bank</a:t>
            </a:r>
            <a:r>
              <a:rPr lang="it-IT" sz="1600" dirty="0"/>
              <a:t> </a:t>
            </a:r>
            <a:r>
              <a:rPr lang="it-IT" sz="1600" dirty="0" err="1"/>
              <a:t>money</a:t>
            </a:r>
            <a:r>
              <a:rPr lang="it-IT" sz="1600" dirty="0"/>
              <a:t>, </a:t>
            </a:r>
            <a:r>
              <a:rPr lang="it-IT" sz="1600" dirty="0" err="1"/>
              <a:t>their</a:t>
            </a:r>
            <a:r>
              <a:rPr lang="it-IT" sz="1600" dirty="0"/>
              <a:t> </a:t>
            </a:r>
            <a:r>
              <a:rPr lang="it-IT" sz="1600" dirty="0" err="1"/>
              <a:t>customers</a:t>
            </a:r>
            <a:r>
              <a:rPr lang="it-IT" sz="1600" dirty="0"/>
              <a:t> are </a:t>
            </a:r>
            <a:r>
              <a:rPr lang="it-IT" sz="1600" dirty="0" err="1"/>
              <a:t>protected</a:t>
            </a:r>
            <a:r>
              <a:rPr lang="it-IT" sz="1600" dirty="0"/>
              <a:t> by a </a:t>
            </a:r>
            <a:r>
              <a:rPr lang="it-IT" sz="1600" dirty="0" err="1"/>
              <a:t>legally</a:t>
            </a:r>
            <a:r>
              <a:rPr lang="it-IT" sz="1600" dirty="0"/>
              <a:t> </a:t>
            </a:r>
            <a:r>
              <a:rPr lang="it-IT" sz="1600" dirty="0" err="1"/>
              <a:t>binding</a:t>
            </a:r>
            <a:r>
              <a:rPr lang="it-IT" sz="1600" dirty="0"/>
              <a:t> </a:t>
            </a:r>
            <a:r>
              <a:rPr lang="it-IT" sz="1600" dirty="0" err="1"/>
              <a:t>regulatory</a:t>
            </a:r>
            <a:r>
              <a:rPr lang="it-IT" sz="1600" dirty="0"/>
              <a:t> </a:t>
            </a:r>
            <a:r>
              <a:rPr lang="it-IT" sz="1600" dirty="0" err="1"/>
              <a:t>framework</a:t>
            </a:r>
            <a:r>
              <a:rPr lang="it-IT" sz="1600" dirty="0"/>
              <a:t> </a:t>
            </a:r>
            <a:r>
              <a:rPr lang="it-IT" sz="1600" dirty="0" err="1"/>
              <a:t>that</a:t>
            </a:r>
            <a:r>
              <a:rPr lang="it-IT" sz="1600" dirty="0"/>
              <a:t> </a:t>
            </a:r>
            <a:r>
              <a:rPr lang="it-IT" sz="1600" dirty="0" err="1"/>
              <a:t>obliges</a:t>
            </a:r>
            <a:r>
              <a:rPr lang="it-IT" sz="1600" dirty="0"/>
              <a:t> the </a:t>
            </a:r>
            <a:r>
              <a:rPr lang="it-IT" sz="1600" dirty="0" err="1"/>
              <a:t>supervised</a:t>
            </a:r>
            <a:r>
              <a:rPr lang="it-IT" sz="1600" dirty="0"/>
              <a:t> private </a:t>
            </a:r>
            <a:r>
              <a:rPr lang="it-IT" sz="1600" dirty="0" err="1"/>
              <a:t>issuer</a:t>
            </a:r>
            <a:r>
              <a:rPr lang="it-IT" sz="1600" dirty="0"/>
              <a:t> to take </a:t>
            </a:r>
            <a:r>
              <a:rPr lang="it-IT" sz="1600" dirty="0" err="1"/>
              <a:t>measures</a:t>
            </a:r>
            <a:r>
              <a:rPr lang="it-IT" sz="1600" dirty="0"/>
              <a:t> to </a:t>
            </a:r>
            <a:r>
              <a:rPr lang="it-IT" sz="1600" dirty="0" err="1"/>
              <a:t>protect</a:t>
            </a:r>
            <a:r>
              <a:rPr lang="it-IT" sz="1600" dirty="0"/>
              <a:t> the </a:t>
            </a:r>
            <a:r>
              <a:rPr lang="it-IT" sz="1600" dirty="0" err="1"/>
              <a:t>value</a:t>
            </a:r>
            <a:r>
              <a:rPr lang="it-IT" sz="1600" dirty="0"/>
              <a:t> of </a:t>
            </a:r>
            <a:r>
              <a:rPr lang="it-IT" sz="1600" dirty="0" err="1"/>
              <a:t>their</a:t>
            </a:r>
            <a:r>
              <a:rPr lang="it-IT" sz="1600" dirty="0"/>
              <a:t> </a:t>
            </a:r>
            <a:r>
              <a:rPr lang="it-IT" sz="1600" dirty="0" err="1"/>
              <a:t>liabilities</a:t>
            </a:r>
            <a:r>
              <a:rPr lang="it-IT" sz="1600" dirty="0"/>
              <a:t>. The </a:t>
            </a:r>
            <a:r>
              <a:rPr lang="it-IT" sz="1600" dirty="0" err="1"/>
              <a:t>central</a:t>
            </a:r>
            <a:r>
              <a:rPr lang="it-IT" sz="1600" dirty="0"/>
              <a:t> </a:t>
            </a:r>
            <a:r>
              <a:rPr lang="it-IT" sz="1600" dirty="0" err="1"/>
              <a:t>bank</a:t>
            </a:r>
            <a:r>
              <a:rPr lang="it-IT" sz="1600" dirty="0"/>
              <a:t>, </a:t>
            </a:r>
            <a:r>
              <a:rPr lang="it-IT" sz="1600" dirty="0" err="1"/>
              <a:t>beside</a:t>
            </a:r>
            <a:r>
              <a:rPr lang="it-IT" sz="1600" dirty="0"/>
              <a:t> </a:t>
            </a:r>
            <a:r>
              <a:rPr lang="it-IT" sz="1600" dirty="0" err="1"/>
              <a:t>its</a:t>
            </a:r>
            <a:r>
              <a:rPr lang="it-IT" sz="1600" dirty="0"/>
              <a:t> </a:t>
            </a:r>
            <a:r>
              <a:rPr lang="it-IT" sz="1600" dirty="0" err="1"/>
              <a:t>supervisory</a:t>
            </a:r>
            <a:r>
              <a:rPr lang="it-IT" sz="1600" dirty="0"/>
              <a:t> </a:t>
            </a:r>
            <a:r>
              <a:rPr lang="it-IT" sz="1600" dirty="0" err="1"/>
              <a:t>function</a:t>
            </a:r>
            <a:r>
              <a:rPr lang="it-IT" sz="1600" dirty="0"/>
              <a:t>, </a:t>
            </a:r>
            <a:r>
              <a:rPr lang="it-IT" sz="1600" dirty="0" err="1"/>
              <a:t>acts</a:t>
            </a:r>
            <a:r>
              <a:rPr lang="it-IT" sz="1600" dirty="0"/>
              <a:t> </a:t>
            </a:r>
            <a:r>
              <a:rPr lang="it-IT" sz="1600" dirty="0" err="1"/>
              <a:t>as</a:t>
            </a:r>
            <a:r>
              <a:rPr lang="it-IT" sz="1600" dirty="0"/>
              <a:t> a </a:t>
            </a:r>
            <a:r>
              <a:rPr lang="it-IT" sz="1600" dirty="0" err="1"/>
              <a:t>lender</a:t>
            </a:r>
            <a:r>
              <a:rPr lang="it-IT" sz="1600" dirty="0"/>
              <a:t> of last </a:t>
            </a:r>
            <a:r>
              <a:rPr lang="it-IT" sz="1600" dirty="0" err="1"/>
              <a:t>resort</a:t>
            </a:r>
            <a:r>
              <a:rPr lang="it-IT" sz="1600" dirty="0"/>
              <a:t> to </a:t>
            </a:r>
            <a:r>
              <a:rPr lang="it-IT" sz="1600" dirty="0" err="1"/>
              <a:t>avoid</a:t>
            </a:r>
            <a:r>
              <a:rPr lang="it-IT" sz="1600" dirty="0"/>
              <a:t> default by the commercial </a:t>
            </a:r>
            <a:r>
              <a:rPr lang="it-IT" sz="1600" dirty="0" err="1"/>
              <a:t>banks</a:t>
            </a:r>
            <a:r>
              <a:rPr lang="it-IT" sz="1600" dirty="0"/>
              <a:t> in </a:t>
            </a:r>
            <a:r>
              <a:rPr lang="it-IT" sz="1600" dirty="0" err="1"/>
              <a:t>exceptional</a:t>
            </a:r>
            <a:r>
              <a:rPr lang="it-IT" sz="1600" dirty="0"/>
              <a:t> </a:t>
            </a:r>
            <a:r>
              <a:rPr lang="it-IT" sz="1600" dirty="0" err="1"/>
              <a:t>situations</a:t>
            </a:r>
            <a:r>
              <a:rPr lang="it-IT" sz="1600" dirty="0"/>
              <a:t>. </a:t>
            </a:r>
            <a:r>
              <a:rPr lang="it-IT" sz="1600" dirty="0" err="1"/>
              <a:t>Moreover</a:t>
            </a:r>
            <a:r>
              <a:rPr lang="it-IT" sz="1600" dirty="0"/>
              <a:t>, </a:t>
            </a:r>
            <a:r>
              <a:rPr lang="it-IT" sz="1600" dirty="0" err="1"/>
              <a:t>deposits</a:t>
            </a:r>
            <a:r>
              <a:rPr lang="it-IT" sz="1600" dirty="0"/>
              <a:t> with commercial </a:t>
            </a:r>
            <a:r>
              <a:rPr lang="it-IT" sz="1600" dirty="0" err="1"/>
              <a:t>banks</a:t>
            </a:r>
            <a:r>
              <a:rPr lang="it-IT" sz="1600" dirty="0"/>
              <a:t> are </a:t>
            </a:r>
            <a:r>
              <a:rPr lang="it-IT" sz="1600" dirty="0" err="1"/>
              <a:t>protected</a:t>
            </a:r>
            <a:r>
              <a:rPr lang="it-IT" sz="1600" dirty="0"/>
              <a:t> in the euro area by </a:t>
            </a:r>
            <a:r>
              <a:rPr lang="it-IT" sz="1600" dirty="0" err="1"/>
              <a:t>deposit</a:t>
            </a:r>
            <a:r>
              <a:rPr lang="it-IT" sz="1600" dirty="0"/>
              <a:t> </a:t>
            </a:r>
            <a:r>
              <a:rPr lang="it-IT" sz="1600" dirty="0" err="1"/>
              <a:t>insurance</a:t>
            </a:r>
            <a:r>
              <a:rPr lang="it-IT" sz="1600" dirty="0"/>
              <a:t> </a:t>
            </a:r>
            <a:r>
              <a:rPr lang="it-IT" sz="1600" dirty="0" err="1"/>
              <a:t>schemes</a:t>
            </a:r>
            <a:r>
              <a:rPr lang="it-IT" sz="1600" dirty="0"/>
              <a:t>. </a:t>
            </a:r>
          </a:p>
          <a:p>
            <a:pPr marL="0" indent="0">
              <a:buNone/>
            </a:pPr>
            <a:r>
              <a:rPr lang="it-IT" sz="1600" dirty="0"/>
              <a:t>3. </a:t>
            </a:r>
            <a:r>
              <a:rPr lang="it-IT" sz="1600" dirty="0" err="1"/>
              <a:t>Crypto-assets</a:t>
            </a:r>
            <a:r>
              <a:rPr lang="it-IT" sz="1600" dirty="0"/>
              <a:t>, in </a:t>
            </a:r>
            <a:r>
              <a:rPr lang="it-IT" sz="1600" dirty="0" err="1"/>
              <a:t>contrast</a:t>
            </a:r>
            <a:r>
              <a:rPr lang="it-IT" sz="1600" dirty="0"/>
              <a:t>, are </a:t>
            </a:r>
            <a:r>
              <a:rPr lang="it-IT" sz="1600" dirty="0" err="1"/>
              <a:t>not</a:t>
            </a:r>
            <a:r>
              <a:rPr lang="it-IT" sz="1600" dirty="0"/>
              <a:t> a </a:t>
            </a:r>
            <a:r>
              <a:rPr lang="it-IT" sz="1600" dirty="0" err="1"/>
              <a:t>liability</a:t>
            </a:r>
            <a:r>
              <a:rPr lang="it-IT" sz="1600" dirty="0"/>
              <a:t> of </a:t>
            </a:r>
            <a:r>
              <a:rPr lang="it-IT" sz="1600" dirty="0" err="1"/>
              <a:t>any</a:t>
            </a:r>
            <a:r>
              <a:rPr lang="it-IT" sz="1600" dirty="0"/>
              <a:t> </a:t>
            </a:r>
            <a:r>
              <a:rPr lang="it-IT" sz="1600" dirty="0" err="1"/>
              <a:t>entity</a:t>
            </a:r>
            <a:r>
              <a:rPr lang="it-IT" sz="1600" dirty="0"/>
              <a:t>, </a:t>
            </a:r>
            <a:r>
              <a:rPr lang="it-IT" sz="1600" dirty="0" err="1"/>
              <a:t>thus</a:t>
            </a:r>
            <a:r>
              <a:rPr lang="it-IT" sz="1600" dirty="0"/>
              <a:t> </a:t>
            </a:r>
            <a:r>
              <a:rPr lang="it-IT" sz="1600" dirty="0" err="1"/>
              <a:t>there</a:t>
            </a:r>
            <a:r>
              <a:rPr lang="it-IT" sz="1600" dirty="0"/>
              <a:t> </a:t>
            </a:r>
            <a:r>
              <a:rPr lang="it-IT" sz="1600" dirty="0" err="1"/>
              <a:t>is</a:t>
            </a:r>
            <a:r>
              <a:rPr lang="it-IT" sz="1600" dirty="0"/>
              <a:t> no </a:t>
            </a:r>
            <a:r>
              <a:rPr lang="it-IT" sz="1600" dirty="0" err="1"/>
              <a:t>reliable</a:t>
            </a:r>
            <a:r>
              <a:rPr lang="it-IT" sz="1600" dirty="0"/>
              <a:t> </a:t>
            </a:r>
            <a:r>
              <a:rPr lang="it-IT" sz="1600" dirty="0" err="1"/>
              <a:t>framework</a:t>
            </a:r>
            <a:r>
              <a:rPr lang="it-IT" sz="1600" dirty="0"/>
              <a:t> to </a:t>
            </a:r>
            <a:r>
              <a:rPr lang="it-IT" sz="1600" dirty="0" err="1"/>
              <a:t>sustain</a:t>
            </a:r>
            <a:r>
              <a:rPr lang="it-IT" sz="1600" dirty="0"/>
              <a:t> </a:t>
            </a:r>
            <a:r>
              <a:rPr lang="it-IT" sz="1600" dirty="0" err="1"/>
              <a:t>their</a:t>
            </a:r>
            <a:r>
              <a:rPr lang="it-IT" sz="1600" dirty="0"/>
              <a:t> </a:t>
            </a:r>
            <a:r>
              <a:rPr lang="it-IT" sz="1600" dirty="0" err="1"/>
              <a:t>value</a:t>
            </a:r>
            <a:r>
              <a:rPr lang="it-IT" sz="1600" dirty="0"/>
              <a:t> and to </a:t>
            </a:r>
            <a:r>
              <a:rPr lang="it-IT" sz="1600" dirty="0" err="1"/>
              <a:t>protect</a:t>
            </a:r>
            <a:r>
              <a:rPr lang="it-IT" sz="1600" dirty="0"/>
              <a:t> </a:t>
            </a:r>
            <a:r>
              <a:rPr lang="it-IT" sz="1600" dirty="0" err="1"/>
              <a:t>their</a:t>
            </a:r>
            <a:r>
              <a:rPr lang="it-IT" sz="1600" dirty="0"/>
              <a:t> </a:t>
            </a:r>
            <a:r>
              <a:rPr lang="it-IT" sz="1600" dirty="0" err="1"/>
              <a:t>direct</a:t>
            </a:r>
            <a:r>
              <a:rPr lang="it-IT" sz="1600" dirty="0"/>
              <a:t> </a:t>
            </a:r>
            <a:r>
              <a:rPr lang="it-IT" sz="1600" dirty="0" err="1"/>
              <a:t>holders</a:t>
            </a:r>
            <a:r>
              <a:rPr lang="it-IT" sz="1600" dirty="0"/>
              <a:t>. </a:t>
            </a:r>
            <a:r>
              <a:rPr lang="it-IT" sz="1600" dirty="0" err="1"/>
              <a:t>These</a:t>
            </a:r>
            <a:r>
              <a:rPr lang="it-IT" sz="1600" dirty="0"/>
              <a:t> </a:t>
            </a:r>
            <a:r>
              <a:rPr lang="it-IT" sz="1600" dirty="0" err="1"/>
              <a:t>assets</a:t>
            </a:r>
            <a:r>
              <a:rPr lang="it-IT" sz="1600" dirty="0"/>
              <a:t> are </a:t>
            </a:r>
            <a:r>
              <a:rPr lang="it-IT" sz="1600" dirty="0" err="1"/>
              <a:t>mostly</a:t>
            </a:r>
            <a:r>
              <a:rPr lang="it-IT" sz="1600" dirty="0"/>
              <a:t> </a:t>
            </a:r>
            <a:r>
              <a:rPr lang="it-IT" sz="1600" dirty="0" err="1"/>
              <a:t>unregulated</a:t>
            </a:r>
            <a:r>
              <a:rPr lang="it-IT" sz="1600" dirty="0"/>
              <a:t>, </a:t>
            </a:r>
            <a:r>
              <a:rPr lang="it-IT" sz="1600" dirty="0" err="1"/>
              <a:t>which</a:t>
            </a:r>
            <a:r>
              <a:rPr lang="it-IT" sz="1600" dirty="0"/>
              <a:t> </a:t>
            </a:r>
            <a:r>
              <a:rPr lang="it-IT" sz="1600" dirty="0" err="1"/>
              <a:t>poses</a:t>
            </a:r>
            <a:r>
              <a:rPr lang="it-IT" sz="1600" dirty="0"/>
              <a:t> high </a:t>
            </a:r>
            <a:r>
              <a:rPr lang="it-IT" sz="1600" dirty="0" err="1"/>
              <a:t>risks</a:t>
            </a:r>
            <a:r>
              <a:rPr lang="it-IT" sz="1600" dirty="0"/>
              <a:t> to the </a:t>
            </a:r>
            <a:r>
              <a:rPr lang="it-IT" sz="1600" dirty="0" err="1"/>
              <a:t>users</a:t>
            </a:r>
            <a:r>
              <a:rPr lang="it-IT" sz="1600" dirty="0"/>
              <a:t>. </a:t>
            </a:r>
            <a:r>
              <a:rPr lang="it-IT" sz="1600" dirty="0" err="1"/>
              <a:t>Their</a:t>
            </a:r>
            <a:r>
              <a:rPr lang="it-IT" sz="1600" dirty="0"/>
              <a:t> </a:t>
            </a:r>
            <a:r>
              <a:rPr lang="it-IT" sz="1600" dirty="0" err="1"/>
              <a:t>price</a:t>
            </a:r>
            <a:r>
              <a:rPr lang="it-IT" sz="1600" dirty="0"/>
              <a:t> </a:t>
            </a:r>
            <a:r>
              <a:rPr lang="it-IT" sz="1600" dirty="0" err="1"/>
              <a:t>is</a:t>
            </a:r>
            <a:r>
              <a:rPr lang="it-IT" sz="1600" dirty="0"/>
              <a:t> </a:t>
            </a:r>
            <a:r>
              <a:rPr lang="it-IT" sz="1600" dirty="0" err="1"/>
              <a:t>highly</a:t>
            </a:r>
            <a:r>
              <a:rPr lang="it-IT" sz="1600" dirty="0"/>
              <a:t> volatile </a:t>
            </a:r>
            <a:r>
              <a:rPr lang="it-IT" sz="1600" dirty="0" err="1"/>
              <a:t>because</a:t>
            </a:r>
            <a:r>
              <a:rPr lang="it-IT" sz="1600" dirty="0"/>
              <a:t> </a:t>
            </a:r>
            <a:r>
              <a:rPr lang="it-IT" sz="1600" dirty="0" err="1"/>
              <a:t>crypto-assets</a:t>
            </a:r>
            <a:r>
              <a:rPr lang="it-IT" sz="1600" dirty="0"/>
              <a:t> </a:t>
            </a:r>
            <a:r>
              <a:rPr lang="it-IT" sz="1600" dirty="0" err="1"/>
              <a:t>lack</a:t>
            </a:r>
            <a:r>
              <a:rPr lang="it-IT" sz="1600" dirty="0"/>
              <a:t> </a:t>
            </a:r>
            <a:r>
              <a:rPr lang="it-IT" sz="1600" dirty="0" err="1"/>
              <a:t>any</a:t>
            </a:r>
            <a:r>
              <a:rPr lang="it-IT" sz="1600" dirty="0"/>
              <a:t> </a:t>
            </a:r>
            <a:r>
              <a:rPr lang="it-IT" sz="1600" dirty="0" err="1"/>
              <a:t>intrinsic</a:t>
            </a:r>
            <a:r>
              <a:rPr lang="it-IT" sz="1600" dirty="0"/>
              <a:t> </a:t>
            </a:r>
            <a:r>
              <a:rPr lang="it-IT" sz="1600" dirty="0" err="1"/>
              <a:t>value</a:t>
            </a:r>
            <a:r>
              <a:rPr lang="it-IT" sz="1600" dirty="0"/>
              <a:t>, </a:t>
            </a:r>
            <a:r>
              <a:rPr lang="it-IT" sz="1600" dirty="0" err="1"/>
              <a:t>which</a:t>
            </a:r>
            <a:r>
              <a:rPr lang="it-IT" sz="1600" dirty="0"/>
              <a:t> </a:t>
            </a:r>
            <a:r>
              <a:rPr lang="it-IT" sz="1600" dirty="0" err="1"/>
              <a:t>means</a:t>
            </a:r>
            <a:r>
              <a:rPr lang="it-IT" sz="1600" dirty="0"/>
              <a:t> </a:t>
            </a:r>
            <a:r>
              <a:rPr lang="it-IT" sz="1600" dirty="0" err="1"/>
              <a:t>that</a:t>
            </a:r>
            <a:r>
              <a:rPr lang="it-IT" sz="1600" dirty="0"/>
              <a:t> </a:t>
            </a:r>
            <a:r>
              <a:rPr lang="it-IT" sz="1600" dirty="0" err="1"/>
              <a:t>they</a:t>
            </a:r>
            <a:r>
              <a:rPr lang="it-IT" sz="1600" dirty="0"/>
              <a:t> </a:t>
            </a:r>
            <a:r>
              <a:rPr lang="it-IT" sz="1600" dirty="0" err="1"/>
              <a:t>trade</a:t>
            </a:r>
            <a:r>
              <a:rPr lang="it-IT" sz="1600" dirty="0"/>
              <a:t> </a:t>
            </a:r>
            <a:r>
              <a:rPr lang="it-IT" sz="1600" dirty="0" err="1"/>
              <a:t>like</a:t>
            </a:r>
            <a:r>
              <a:rPr lang="it-IT" sz="1600" dirty="0"/>
              <a:t> a speculative commodity. </a:t>
            </a:r>
            <a:r>
              <a:rPr lang="it-IT" sz="1600" dirty="0" err="1"/>
              <a:t>These</a:t>
            </a:r>
            <a:r>
              <a:rPr lang="it-IT" sz="1600" dirty="0"/>
              <a:t> </a:t>
            </a:r>
            <a:r>
              <a:rPr lang="it-IT" sz="1600" dirty="0" err="1"/>
              <a:t>characteristics</a:t>
            </a:r>
            <a:r>
              <a:rPr lang="it-IT" sz="1600" dirty="0"/>
              <a:t> </a:t>
            </a:r>
            <a:r>
              <a:rPr lang="it-IT" sz="1600" dirty="0" err="1"/>
              <a:t>limit</a:t>
            </a:r>
            <a:r>
              <a:rPr lang="it-IT" sz="1600" dirty="0"/>
              <a:t> the use of </a:t>
            </a:r>
            <a:r>
              <a:rPr lang="it-IT" sz="1600" dirty="0" err="1"/>
              <a:t>crypto-assets</a:t>
            </a:r>
            <a:r>
              <a:rPr lang="it-IT" sz="1600" dirty="0"/>
              <a:t> to </a:t>
            </a:r>
            <a:r>
              <a:rPr lang="it-IT" sz="1600" dirty="0" err="1"/>
              <a:t>only</a:t>
            </a:r>
            <a:r>
              <a:rPr lang="it-IT" sz="1600" dirty="0"/>
              <a:t> a </a:t>
            </a:r>
            <a:r>
              <a:rPr lang="it-IT" sz="1600" dirty="0" err="1"/>
              <a:t>limited</a:t>
            </a:r>
            <a:r>
              <a:rPr lang="it-IT" sz="1600" dirty="0"/>
              <a:t> set of </a:t>
            </a:r>
            <a:r>
              <a:rPr lang="it-IT" sz="1600" dirty="0" err="1"/>
              <a:t>investors</a:t>
            </a:r>
            <a:r>
              <a:rPr lang="it-IT" sz="1600" dirty="0"/>
              <a:t> and </a:t>
            </a:r>
            <a:r>
              <a:rPr lang="it-IT" sz="1600" dirty="0" err="1"/>
              <a:t>make</a:t>
            </a:r>
            <a:r>
              <a:rPr lang="it-IT" sz="1600" dirty="0"/>
              <a:t> </a:t>
            </a:r>
            <a:r>
              <a:rPr lang="it-IT" sz="1600" dirty="0" err="1"/>
              <a:t>their</a:t>
            </a:r>
            <a:r>
              <a:rPr lang="it-IT" sz="1600" dirty="0"/>
              <a:t> market </a:t>
            </a:r>
            <a:r>
              <a:rPr lang="it-IT" sz="1600" dirty="0" err="1"/>
              <a:t>illiquid</a:t>
            </a:r>
            <a:r>
              <a:rPr lang="it-IT" sz="1600" dirty="0"/>
              <a:t>; </a:t>
            </a:r>
            <a:r>
              <a:rPr lang="it-IT" sz="1600" dirty="0" err="1"/>
              <a:t>this</a:t>
            </a:r>
            <a:r>
              <a:rPr lang="it-IT" sz="1600" dirty="0"/>
              <a:t> in turn </a:t>
            </a:r>
            <a:r>
              <a:rPr lang="it-IT" sz="1600" dirty="0" err="1"/>
              <a:t>implies</a:t>
            </a:r>
            <a:r>
              <a:rPr lang="it-IT" sz="1600" dirty="0"/>
              <a:t> </a:t>
            </a:r>
            <a:r>
              <a:rPr lang="it-IT" sz="1600" dirty="0" err="1"/>
              <a:t>that</a:t>
            </a:r>
            <a:r>
              <a:rPr lang="it-IT" sz="1600" dirty="0"/>
              <a:t> </a:t>
            </a:r>
            <a:r>
              <a:rPr lang="it-IT" sz="1600" dirty="0" err="1"/>
              <a:t>users</a:t>
            </a:r>
            <a:r>
              <a:rPr lang="it-IT" sz="1600" dirty="0"/>
              <a:t> </a:t>
            </a:r>
            <a:r>
              <a:rPr lang="it-IT" sz="1600" dirty="0" err="1"/>
              <a:t>might</a:t>
            </a:r>
            <a:r>
              <a:rPr lang="it-IT" sz="1600" dirty="0"/>
              <a:t> </a:t>
            </a:r>
            <a:r>
              <a:rPr lang="it-IT" sz="1600" dirty="0" err="1"/>
              <a:t>fail</a:t>
            </a:r>
            <a:r>
              <a:rPr lang="it-IT" sz="1600" dirty="0"/>
              <a:t> to </a:t>
            </a:r>
            <a:r>
              <a:rPr lang="it-IT" sz="1600" dirty="0" err="1"/>
              <a:t>convert</a:t>
            </a:r>
            <a:r>
              <a:rPr lang="it-IT" sz="1600" dirty="0"/>
              <a:t> </a:t>
            </a:r>
            <a:r>
              <a:rPr lang="it-IT" sz="1600" dirty="0" err="1"/>
              <a:t>their</a:t>
            </a:r>
            <a:r>
              <a:rPr lang="it-IT" sz="1600" dirty="0"/>
              <a:t> </a:t>
            </a:r>
            <a:r>
              <a:rPr lang="it-IT" sz="1600" dirty="0" err="1"/>
              <a:t>crypto-asset</a:t>
            </a:r>
            <a:r>
              <a:rPr lang="it-IT" sz="1600" dirty="0"/>
              <a:t> </a:t>
            </a:r>
            <a:r>
              <a:rPr lang="it-IT" sz="1600" dirty="0" err="1"/>
              <a:t>holdings</a:t>
            </a:r>
            <a:r>
              <a:rPr lang="it-IT" sz="1600" dirty="0"/>
              <a:t> back </a:t>
            </a:r>
            <a:r>
              <a:rPr lang="it-IT" sz="1600" dirty="0" err="1"/>
              <a:t>into</a:t>
            </a:r>
            <a:r>
              <a:rPr lang="it-IT" sz="1600" dirty="0"/>
              <a:t> the </a:t>
            </a:r>
            <a:r>
              <a:rPr lang="it-IT" sz="1600" dirty="0" err="1"/>
              <a:t>amount</a:t>
            </a:r>
            <a:r>
              <a:rPr lang="it-IT" sz="1600" dirty="0"/>
              <a:t> of euro </a:t>
            </a:r>
            <a:r>
              <a:rPr lang="it-IT" sz="1600" dirty="0" err="1"/>
              <a:t>they</a:t>
            </a:r>
            <a:r>
              <a:rPr lang="it-IT" sz="1600" dirty="0"/>
              <a:t> </a:t>
            </a:r>
            <a:r>
              <a:rPr lang="it-IT" sz="1600" dirty="0" err="1"/>
              <a:t>initially</a:t>
            </a:r>
            <a:r>
              <a:rPr lang="it-IT" sz="1600" dirty="0"/>
              <a:t> </a:t>
            </a:r>
            <a:r>
              <a:rPr lang="it-IT" sz="1600" dirty="0" err="1"/>
              <a:t>invested</a:t>
            </a:r>
            <a:r>
              <a:rPr lang="it-IT" sz="1600" dirty="0"/>
              <a:t>. </a:t>
            </a:r>
          </a:p>
        </p:txBody>
      </p:sp>
    </p:spTree>
    <p:extLst>
      <p:ext uri="{BB962C8B-B14F-4D97-AF65-F5344CB8AC3E}">
        <p14:creationId xmlns:p14="http://schemas.microsoft.com/office/powerpoint/2010/main" val="333947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4350475-0E60-1745-8DC3-C8AAFC88A5C3}"/>
              </a:ext>
            </a:extLst>
          </p:cNvPr>
          <p:cNvPicPr>
            <a:picLocks noChangeAspect="1"/>
          </p:cNvPicPr>
          <p:nvPr/>
        </p:nvPicPr>
        <p:blipFill>
          <a:blip r:embed="rId2"/>
          <a:stretch>
            <a:fillRect/>
          </a:stretch>
        </p:blipFill>
        <p:spPr>
          <a:xfrm>
            <a:off x="1170466" y="0"/>
            <a:ext cx="6864824" cy="3661749"/>
          </a:xfrm>
          <a:prstGeom prst="rect">
            <a:avLst/>
          </a:prstGeom>
        </p:spPr>
      </p:pic>
      <p:pic>
        <p:nvPicPr>
          <p:cNvPr id="5" name="Immagine 4">
            <a:extLst>
              <a:ext uri="{FF2B5EF4-FFF2-40B4-BE49-F238E27FC236}">
                <a16:creationId xmlns:a16="http://schemas.microsoft.com/office/drawing/2014/main" id="{C5F9D7BA-A59A-AB4B-A46A-36D7F951A428}"/>
              </a:ext>
            </a:extLst>
          </p:cNvPr>
          <p:cNvPicPr>
            <a:picLocks noChangeAspect="1"/>
          </p:cNvPicPr>
          <p:nvPr/>
        </p:nvPicPr>
        <p:blipFill>
          <a:blip r:embed="rId3"/>
          <a:stretch>
            <a:fillRect/>
          </a:stretch>
        </p:blipFill>
        <p:spPr>
          <a:xfrm>
            <a:off x="1360170" y="3343016"/>
            <a:ext cx="6092190" cy="3514984"/>
          </a:xfrm>
          <a:prstGeom prst="rect">
            <a:avLst/>
          </a:prstGeom>
        </p:spPr>
      </p:pic>
    </p:spTree>
    <p:extLst>
      <p:ext uri="{BB962C8B-B14F-4D97-AF65-F5344CB8AC3E}">
        <p14:creationId xmlns:p14="http://schemas.microsoft.com/office/powerpoint/2010/main" val="25405125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84DCCC-2CFF-CD4A-A3A3-95E69AA517A8}"/>
              </a:ext>
            </a:extLst>
          </p:cNvPr>
          <p:cNvSpPr>
            <a:spLocks noGrp="1"/>
          </p:cNvSpPr>
          <p:nvPr>
            <p:ph type="title"/>
          </p:nvPr>
        </p:nvSpPr>
        <p:spPr/>
        <p:txBody>
          <a:bodyPr/>
          <a:lstStyle/>
          <a:p>
            <a:r>
              <a:rPr lang="it-IT" dirty="0" err="1"/>
              <a:t>References</a:t>
            </a:r>
            <a:r>
              <a:rPr lang="it-IT" dirty="0"/>
              <a:t>:</a:t>
            </a:r>
          </a:p>
        </p:txBody>
      </p:sp>
      <p:sp>
        <p:nvSpPr>
          <p:cNvPr id="3" name="Segnaposto contenuto 2">
            <a:extLst>
              <a:ext uri="{FF2B5EF4-FFF2-40B4-BE49-F238E27FC236}">
                <a16:creationId xmlns:a16="http://schemas.microsoft.com/office/drawing/2014/main" id="{694A02B0-11E3-3745-B7FF-D9E7BFA050DB}"/>
              </a:ext>
            </a:extLst>
          </p:cNvPr>
          <p:cNvSpPr>
            <a:spLocks noGrp="1"/>
          </p:cNvSpPr>
          <p:nvPr>
            <p:ph idx="1"/>
          </p:nvPr>
        </p:nvSpPr>
        <p:spPr>
          <a:xfrm>
            <a:off x="517137" y="1357274"/>
            <a:ext cx="7886700" cy="5244248"/>
          </a:xfrm>
        </p:spPr>
        <p:txBody>
          <a:bodyPr>
            <a:normAutofit fontScale="47500" lnSpcReduction="20000"/>
          </a:bodyPr>
          <a:lstStyle/>
          <a:p>
            <a:r>
              <a:rPr lang="it-IT" dirty="0" err="1"/>
              <a:t>Agur</a:t>
            </a:r>
            <a:r>
              <a:rPr lang="it-IT" dirty="0"/>
              <a:t> et al. (2019) </a:t>
            </a:r>
            <a:r>
              <a:rPr lang="it-IT" dirty="0" err="1"/>
              <a:t>Designing</a:t>
            </a:r>
            <a:r>
              <a:rPr lang="it-IT" dirty="0"/>
              <a:t> </a:t>
            </a:r>
            <a:r>
              <a:rPr lang="it-IT" dirty="0" err="1"/>
              <a:t>central</a:t>
            </a:r>
            <a:r>
              <a:rPr lang="it-IT" dirty="0"/>
              <a:t> </a:t>
            </a:r>
            <a:r>
              <a:rPr lang="it-IT" dirty="0" err="1"/>
              <a:t>bank</a:t>
            </a:r>
            <a:r>
              <a:rPr lang="it-IT" dirty="0"/>
              <a:t> </a:t>
            </a:r>
            <a:r>
              <a:rPr lang="it-IT" dirty="0" err="1"/>
              <a:t>digital</a:t>
            </a:r>
            <a:r>
              <a:rPr lang="it-IT" dirty="0"/>
              <a:t> </a:t>
            </a:r>
            <a:r>
              <a:rPr lang="it-IT" dirty="0" err="1"/>
              <a:t>currencies</a:t>
            </a:r>
            <a:endParaRPr lang="it-IT" dirty="0"/>
          </a:p>
          <a:p>
            <a:r>
              <a:rPr lang="it-IT" dirty="0"/>
              <a:t>Allen et al. (2020) Design </a:t>
            </a:r>
            <a:r>
              <a:rPr lang="it-IT" dirty="0" err="1"/>
              <a:t>choices</a:t>
            </a:r>
            <a:r>
              <a:rPr lang="it-IT" dirty="0"/>
              <a:t> for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r>
              <a:rPr lang="it-IT" dirty="0"/>
              <a:t>: policy and </a:t>
            </a:r>
            <a:r>
              <a:rPr lang="it-IT" dirty="0" err="1"/>
              <a:t>technical</a:t>
            </a:r>
            <a:r>
              <a:rPr lang="it-IT" dirty="0"/>
              <a:t> </a:t>
            </a:r>
            <a:r>
              <a:rPr lang="it-IT" dirty="0" err="1"/>
              <a:t>considerations</a:t>
            </a:r>
            <a:r>
              <a:rPr lang="it-IT" dirty="0"/>
              <a:t>.</a:t>
            </a:r>
          </a:p>
          <a:p>
            <a:r>
              <a:rPr lang="it-IT" dirty="0" err="1"/>
              <a:t>Andolfatto</a:t>
            </a:r>
            <a:r>
              <a:rPr lang="it-IT" dirty="0"/>
              <a:t> (2018) </a:t>
            </a:r>
            <a:r>
              <a:rPr lang="it-IT" dirty="0" err="1"/>
              <a:t>Assessing</a:t>
            </a:r>
            <a:r>
              <a:rPr lang="it-IT" dirty="0"/>
              <a:t> the impact of CBDC on private </a:t>
            </a:r>
            <a:r>
              <a:rPr lang="it-IT" dirty="0" err="1"/>
              <a:t>banks</a:t>
            </a:r>
            <a:r>
              <a:rPr lang="it-IT" dirty="0"/>
              <a:t>.</a:t>
            </a:r>
          </a:p>
          <a:p>
            <a:r>
              <a:rPr lang="it-IT" dirty="0"/>
              <a:t>Auer and </a:t>
            </a:r>
            <a:r>
              <a:rPr lang="it-IT" dirty="0" err="1"/>
              <a:t>Bohme</a:t>
            </a:r>
            <a:r>
              <a:rPr lang="it-IT" dirty="0"/>
              <a:t> (2020) The </a:t>
            </a:r>
            <a:r>
              <a:rPr lang="it-IT" dirty="0" err="1"/>
              <a:t>technology</a:t>
            </a:r>
            <a:r>
              <a:rPr lang="it-IT" dirty="0"/>
              <a:t> of </a:t>
            </a:r>
            <a:r>
              <a:rPr lang="it-IT" dirty="0" err="1"/>
              <a:t>retail</a:t>
            </a:r>
            <a:r>
              <a:rPr lang="it-IT" dirty="0"/>
              <a:t>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r>
              <a:rPr lang="it-IT" dirty="0"/>
              <a:t>.</a:t>
            </a:r>
          </a:p>
          <a:p>
            <a:r>
              <a:rPr lang="it-IT" dirty="0"/>
              <a:t>Auer et al. (2020) Inclusive </a:t>
            </a:r>
            <a:r>
              <a:rPr lang="it-IT" dirty="0" err="1"/>
              <a:t>payments</a:t>
            </a:r>
            <a:r>
              <a:rPr lang="it-IT" dirty="0"/>
              <a:t> for the post-</a:t>
            </a:r>
            <a:r>
              <a:rPr lang="it-IT" dirty="0" err="1"/>
              <a:t>pandemic</a:t>
            </a:r>
            <a:r>
              <a:rPr lang="it-IT" dirty="0"/>
              <a:t> world </a:t>
            </a:r>
          </a:p>
          <a:p>
            <a:r>
              <a:rPr lang="it-IT" dirty="0"/>
              <a:t>Auer et al (2020) Covid-19, cash and future of </a:t>
            </a:r>
            <a:r>
              <a:rPr lang="it-IT" dirty="0" err="1"/>
              <a:t>payments</a:t>
            </a:r>
            <a:r>
              <a:rPr lang="it-IT" dirty="0"/>
              <a:t>.</a:t>
            </a:r>
          </a:p>
          <a:p>
            <a:r>
              <a:rPr lang="it-IT" dirty="0"/>
              <a:t>Barontini and Holden (2019) </a:t>
            </a:r>
            <a:r>
              <a:rPr lang="it-IT" dirty="0" err="1"/>
              <a:t>Proceeding</a:t>
            </a:r>
            <a:r>
              <a:rPr lang="it-IT" dirty="0"/>
              <a:t> with </a:t>
            </a:r>
            <a:r>
              <a:rPr lang="it-IT" dirty="0" err="1"/>
              <a:t>caution</a:t>
            </a:r>
            <a:r>
              <a:rPr lang="it-IT" dirty="0"/>
              <a:t>- a </a:t>
            </a:r>
            <a:r>
              <a:rPr lang="it-IT" dirty="0" err="1"/>
              <a:t>sruvey</a:t>
            </a:r>
            <a:r>
              <a:rPr lang="it-IT" dirty="0"/>
              <a:t> on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endParaRPr lang="it-IT" dirty="0"/>
          </a:p>
          <a:p>
            <a:r>
              <a:rPr lang="it-IT" dirty="0" err="1"/>
              <a:t>Bindseil</a:t>
            </a:r>
            <a:r>
              <a:rPr lang="it-IT" dirty="0"/>
              <a:t> (2020) </a:t>
            </a:r>
            <a:r>
              <a:rPr lang="it-IT" dirty="0" err="1"/>
              <a:t>Tiered</a:t>
            </a:r>
            <a:r>
              <a:rPr lang="it-IT" dirty="0"/>
              <a:t> CBDC and the </a:t>
            </a:r>
            <a:r>
              <a:rPr lang="it-IT" dirty="0" err="1"/>
              <a:t>financial</a:t>
            </a:r>
            <a:r>
              <a:rPr lang="it-IT" dirty="0"/>
              <a:t> </a:t>
            </a:r>
            <a:r>
              <a:rPr lang="it-IT" dirty="0" err="1"/>
              <a:t>system</a:t>
            </a:r>
            <a:endParaRPr lang="it-IT" dirty="0"/>
          </a:p>
          <a:p>
            <a:r>
              <a:rPr lang="it-IT" dirty="0" err="1"/>
              <a:t>Boar</a:t>
            </a:r>
            <a:r>
              <a:rPr lang="it-IT" dirty="0"/>
              <a:t> et al (2020) </a:t>
            </a:r>
            <a:r>
              <a:rPr lang="it-IT" dirty="0" err="1"/>
              <a:t>Impending</a:t>
            </a:r>
            <a:r>
              <a:rPr lang="it-IT" dirty="0"/>
              <a:t> </a:t>
            </a:r>
            <a:r>
              <a:rPr lang="it-IT" dirty="0" err="1"/>
              <a:t>arrival</a:t>
            </a:r>
            <a:r>
              <a:rPr lang="it-IT" dirty="0"/>
              <a:t> – a sequel to the </a:t>
            </a:r>
            <a:r>
              <a:rPr lang="it-IT" dirty="0" err="1"/>
              <a:t>survey</a:t>
            </a:r>
            <a:r>
              <a:rPr lang="it-IT" dirty="0"/>
              <a:t> on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r>
              <a:rPr lang="it-IT" dirty="0"/>
              <a:t> </a:t>
            </a:r>
          </a:p>
          <a:p>
            <a:r>
              <a:rPr lang="it-IT" dirty="0" err="1"/>
              <a:t>Boser</a:t>
            </a:r>
            <a:r>
              <a:rPr lang="it-IT" dirty="0"/>
              <a:t> and </a:t>
            </a:r>
            <a:r>
              <a:rPr lang="it-IT" dirty="0" err="1"/>
              <a:t>Gersbach</a:t>
            </a:r>
            <a:r>
              <a:rPr lang="it-IT" dirty="0"/>
              <a:t> (2020) </a:t>
            </a:r>
            <a:r>
              <a:rPr lang="it-IT" dirty="0" err="1"/>
              <a:t>Monetary</a:t>
            </a:r>
            <a:r>
              <a:rPr lang="it-IT" dirty="0"/>
              <a:t> policy with a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r>
              <a:rPr lang="it-IT" dirty="0"/>
              <a:t>: the short and the long </a:t>
            </a:r>
            <a:r>
              <a:rPr lang="it-IT" dirty="0" err="1"/>
              <a:t>term</a:t>
            </a:r>
            <a:endParaRPr lang="it-IT" dirty="0"/>
          </a:p>
          <a:p>
            <a:r>
              <a:rPr lang="it-IT" dirty="0" err="1"/>
              <a:t>Brunnermeier</a:t>
            </a:r>
            <a:r>
              <a:rPr lang="it-IT" dirty="0"/>
              <a:t> and </a:t>
            </a:r>
            <a:r>
              <a:rPr lang="it-IT" dirty="0" err="1"/>
              <a:t>Niepelt</a:t>
            </a:r>
            <a:r>
              <a:rPr lang="it-IT" dirty="0"/>
              <a:t> (2019) On the </a:t>
            </a:r>
            <a:r>
              <a:rPr lang="it-IT" dirty="0" err="1"/>
              <a:t>equivalence</a:t>
            </a:r>
            <a:r>
              <a:rPr lang="it-IT" dirty="0"/>
              <a:t> of private and public </a:t>
            </a:r>
            <a:r>
              <a:rPr lang="it-IT" dirty="0" err="1"/>
              <a:t>money</a:t>
            </a:r>
            <a:r>
              <a:rPr lang="it-IT" dirty="0"/>
              <a:t>.</a:t>
            </a:r>
          </a:p>
          <a:p>
            <a:r>
              <a:rPr lang="it-IT" dirty="0" err="1"/>
              <a:t>Chiu</a:t>
            </a:r>
            <a:r>
              <a:rPr lang="it-IT" dirty="0"/>
              <a:t> et al. (2019) Central </a:t>
            </a:r>
            <a:r>
              <a:rPr lang="it-IT" dirty="0" err="1"/>
              <a:t>bank</a:t>
            </a:r>
            <a:r>
              <a:rPr lang="it-IT" dirty="0"/>
              <a:t> </a:t>
            </a:r>
            <a:r>
              <a:rPr lang="it-IT" dirty="0" err="1"/>
              <a:t>digital</a:t>
            </a:r>
            <a:r>
              <a:rPr lang="it-IT" dirty="0"/>
              <a:t> </a:t>
            </a:r>
            <a:r>
              <a:rPr lang="it-IT" dirty="0" err="1"/>
              <a:t>currency</a:t>
            </a:r>
            <a:r>
              <a:rPr lang="it-IT" dirty="0"/>
              <a:t> and banking.</a:t>
            </a:r>
          </a:p>
          <a:p>
            <a:r>
              <a:rPr lang="it-IT" dirty="0" err="1"/>
              <a:t>Chiu</a:t>
            </a:r>
            <a:r>
              <a:rPr lang="it-IT" dirty="0"/>
              <a:t> et al. (2020) </a:t>
            </a:r>
            <a:r>
              <a:rPr lang="it-IT" dirty="0" err="1"/>
              <a:t>Bank</a:t>
            </a:r>
            <a:r>
              <a:rPr lang="it-IT" dirty="0"/>
              <a:t> market </a:t>
            </a:r>
            <a:r>
              <a:rPr lang="it-IT" dirty="0" err="1"/>
              <a:t>power</a:t>
            </a:r>
            <a:r>
              <a:rPr lang="it-IT" dirty="0"/>
              <a:t> and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r>
              <a:rPr lang="it-IT" dirty="0"/>
              <a:t>: </a:t>
            </a:r>
            <a:r>
              <a:rPr lang="it-IT" dirty="0" err="1"/>
              <a:t>theory</a:t>
            </a:r>
            <a:r>
              <a:rPr lang="it-IT" dirty="0"/>
              <a:t> and </a:t>
            </a:r>
            <a:r>
              <a:rPr lang="it-IT" dirty="0" err="1"/>
              <a:t>quantiattive</a:t>
            </a:r>
            <a:r>
              <a:rPr lang="it-IT" dirty="0"/>
              <a:t> </a:t>
            </a:r>
            <a:r>
              <a:rPr lang="it-IT" dirty="0" err="1"/>
              <a:t>assessment</a:t>
            </a:r>
            <a:r>
              <a:rPr lang="it-IT" dirty="0"/>
              <a:t>.</a:t>
            </a:r>
          </a:p>
          <a:p>
            <a:r>
              <a:rPr lang="it-IT" dirty="0" err="1"/>
              <a:t>Cukierman</a:t>
            </a:r>
            <a:r>
              <a:rPr lang="it-IT" dirty="0"/>
              <a:t> (2019) </a:t>
            </a:r>
            <a:r>
              <a:rPr lang="it-IT" dirty="0" err="1"/>
              <a:t>Reflections</a:t>
            </a:r>
            <a:r>
              <a:rPr lang="it-IT" dirty="0"/>
              <a:t> on welfare and </a:t>
            </a:r>
            <a:r>
              <a:rPr lang="it-IT" dirty="0" err="1"/>
              <a:t>political</a:t>
            </a:r>
            <a:r>
              <a:rPr lang="it-IT" dirty="0"/>
              <a:t> economy </a:t>
            </a:r>
            <a:r>
              <a:rPr lang="it-IT" dirty="0" err="1"/>
              <a:t>aspects</a:t>
            </a:r>
            <a:r>
              <a:rPr lang="it-IT" dirty="0"/>
              <a:t> of a </a:t>
            </a:r>
            <a:r>
              <a:rPr lang="it-IT" dirty="0" err="1"/>
              <a:t>central</a:t>
            </a:r>
            <a:r>
              <a:rPr lang="it-IT" dirty="0"/>
              <a:t> </a:t>
            </a:r>
            <a:r>
              <a:rPr lang="it-IT" dirty="0" err="1"/>
              <a:t>bank</a:t>
            </a:r>
            <a:r>
              <a:rPr lang="it-IT" dirty="0"/>
              <a:t> </a:t>
            </a:r>
            <a:r>
              <a:rPr lang="it-IT" dirty="0" err="1"/>
              <a:t>digital</a:t>
            </a:r>
            <a:r>
              <a:rPr lang="it-IT" dirty="0"/>
              <a:t> </a:t>
            </a:r>
            <a:r>
              <a:rPr lang="it-IT" dirty="0" err="1"/>
              <a:t>currency</a:t>
            </a:r>
            <a:r>
              <a:rPr lang="it-IT" dirty="0"/>
              <a:t>.</a:t>
            </a:r>
          </a:p>
          <a:p>
            <a:r>
              <a:rPr lang="it-IT" dirty="0" err="1"/>
              <a:t>European</a:t>
            </a:r>
            <a:r>
              <a:rPr lang="it-IT" dirty="0"/>
              <a:t> Central </a:t>
            </a:r>
            <a:r>
              <a:rPr lang="it-IT" dirty="0" err="1"/>
              <a:t>Bank</a:t>
            </a:r>
            <a:r>
              <a:rPr lang="it-IT" dirty="0"/>
              <a:t> (2019) </a:t>
            </a:r>
            <a:r>
              <a:rPr lang="it-IT" dirty="0" err="1"/>
              <a:t>Exploring</a:t>
            </a:r>
            <a:r>
              <a:rPr lang="it-IT" dirty="0"/>
              <a:t> </a:t>
            </a:r>
            <a:r>
              <a:rPr lang="it-IT" dirty="0" err="1"/>
              <a:t>anonymity</a:t>
            </a:r>
            <a:r>
              <a:rPr lang="it-IT" dirty="0"/>
              <a:t> in </a:t>
            </a:r>
            <a:r>
              <a:rPr lang="it-IT" dirty="0" err="1"/>
              <a:t>central</a:t>
            </a:r>
            <a:r>
              <a:rPr lang="it-IT" dirty="0"/>
              <a:t> </a:t>
            </a:r>
            <a:r>
              <a:rPr lang="it-IT" dirty="0" err="1"/>
              <a:t>bank</a:t>
            </a:r>
            <a:r>
              <a:rPr lang="it-IT" dirty="0"/>
              <a:t> </a:t>
            </a:r>
            <a:r>
              <a:rPr lang="it-IT" dirty="0" err="1"/>
              <a:t>digital</a:t>
            </a:r>
            <a:r>
              <a:rPr lang="it-IT" dirty="0"/>
              <a:t> </a:t>
            </a:r>
            <a:r>
              <a:rPr lang="it-IT" dirty="0" err="1"/>
              <a:t>currencies</a:t>
            </a:r>
            <a:endParaRPr lang="it-IT" dirty="0"/>
          </a:p>
          <a:p>
            <a:r>
              <a:rPr lang="it-IT" dirty="0" err="1"/>
              <a:t>European</a:t>
            </a:r>
            <a:r>
              <a:rPr lang="it-IT" dirty="0"/>
              <a:t> Central </a:t>
            </a:r>
            <a:r>
              <a:rPr lang="it-IT" dirty="0" err="1"/>
              <a:t>Bank</a:t>
            </a:r>
            <a:r>
              <a:rPr lang="it-IT" dirty="0"/>
              <a:t> (2020) Report on a </a:t>
            </a:r>
            <a:r>
              <a:rPr lang="it-IT" dirty="0" err="1"/>
              <a:t>digital</a:t>
            </a:r>
            <a:r>
              <a:rPr lang="it-IT" dirty="0"/>
              <a:t> euro</a:t>
            </a:r>
          </a:p>
          <a:p>
            <a:r>
              <a:rPr lang="it-IT" dirty="0"/>
              <a:t>Fernandez-</a:t>
            </a:r>
            <a:r>
              <a:rPr lang="it-IT" dirty="0" err="1"/>
              <a:t>Villaverde</a:t>
            </a:r>
            <a:r>
              <a:rPr lang="it-IT" dirty="0"/>
              <a:t> (2020) Central </a:t>
            </a:r>
            <a:r>
              <a:rPr lang="it-IT" dirty="0" err="1"/>
              <a:t>bank</a:t>
            </a:r>
            <a:r>
              <a:rPr lang="it-IT" dirty="0"/>
              <a:t> </a:t>
            </a:r>
            <a:r>
              <a:rPr lang="it-IT" dirty="0" err="1"/>
              <a:t>digital</a:t>
            </a:r>
            <a:r>
              <a:rPr lang="it-IT" dirty="0"/>
              <a:t> </a:t>
            </a:r>
            <a:r>
              <a:rPr lang="it-IT" dirty="0" err="1"/>
              <a:t>currency</a:t>
            </a:r>
            <a:r>
              <a:rPr lang="it-IT" dirty="0"/>
              <a:t>: </a:t>
            </a:r>
            <a:r>
              <a:rPr lang="it-IT" dirty="0" err="1"/>
              <a:t>cnetral</a:t>
            </a:r>
            <a:r>
              <a:rPr lang="it-IT" dirty="0"/>
              <a:t> banking for </a:t>
            </a:r>
            <a:r>
              <a:rPr lang="it-IT" dirty="0" err="1"/>
              <a:t>all</a:t>
            </a:r>
            <a:r>
              <a:rPr lang="it-IT" dirty="0"/>
              <a:t>?</a:t>
            </a:r>
          </a:p>
          <a:p>
            <a:r>
              <a:rPr lang="it-IT" dirty="0" err="1"/>
              <a:t>Keister</a:t>
            </a:r>
            <a:r>
              <a:rPr lang="it-IT" dirty="0"/>
              <a:t> and </a:t>
            </a:r>
            <a:r>
              <a:rPr lang="it-IT" dirty="0" err="1"/>
              <a:t>Sanches</a:t>
            </a:r>
            <a:r>
              <a:rPr lang="it-IT" dirty="0"/>
              <a:t> (2020) </a:t>
            </a:r>
            <a:r>
              <a:rPr lang="it-IT" dirty="0" err="1"/>
              <a:t>Should</a:t>
            </a:r>
            <a:r>
              <a:rPr lang="it-IT" dirty="0"/>
              <a:t> </a:t>
            </a:r>
            <a:r>
              <a:rPr lang="it-IT" dirty="0" err="1"/>
              <a:t>central</a:t>
            </a:r>
            <a:r>
              <a:rPr lang="it-IT" dirty="0"/>
              <a:t> </a:t>
            </a:r>
            <a:r>
              <a:rPr lang="it-IT" dirty="0" err="1"/>
              <a:t>banks</a:t>
            </a:r>
            <a:r>
              <a:rPr lang="it-IT" dirty="0"/>
              <a:t> </a:t>
            </a:r>
            <a:r>
              <a:rPr lang="it-IT" dirty="0" err="1"/>
              <a:t>issue</a:t>
            </a:r>
            <a:r>
              <a:rPr lang="it-IT" dirty="0"/>
              <a:t> </a:t>
            </a:r>
            <a:r>
              <a:rPr lang="it-IT" dirty="0" err="1"/>
              <a:t>digital</a:t>
            </a:r>
            <a:r>
              <a:rPr lang="it-IT" dirty="0"/>
              <a:t> </a:t>
            </a:r>
            <a:r>
              <a:rPr lang="it-IT" dirty="0" err="1"/>
              <a:t>currency</a:t>
            </a:r>
            <a:r>
              <a:rPr lang="it-IT" dirty="0"/>
              <a:t>?</a:t>
            </a:r>
          </a:p>
          <a:p>
            <a:r>
              <a:rPr lang="it-IT" dirty="0" err="1"/>
              <a:t>Pichler</a:t>
            </a:r>
            <a:r>
              <a:rPr lang="it-IT" dirty="0"/>
              <a:t>, </a:t>
            </a:r>
            <a:r>
              <a:rPr lang="it-IT" dirty="0" err="1"/>
              <a:t>Summer</a:t>
            </a:r>
            <a:r>
              <a:rPr lang="it-IT" dirty="0"/>
              <a:t> , Weber </a:t>
            </a:r>
            <a:r>
              <a:rPr lang="it-IT" dirty="0" err="1"/>
              <a:t>Does</a:t>
            </a:r>
            <a:r>
              <a:rPr lang="it-IT" dirty="0"/>
              <a:t> </a:t>
            </a:r>
            <a:r>
              <a:rPr lang="it-IT" dirty="0" err="1"/>
              <a:t>digitalization</a:t>
            </a:r>
            <a:r>
              <a:rPr lang="it-IT" dirty="0"/>
              <a:t> </a:t>
            </a:r>
            <a:r>
              <a:rPr lang="it-IT" dirty="0" err="1"/>
              <a:t>require</a:t>
            </a:r>
            <a:r>
              <a:rPr lang="it-IT" dirty="0"/>
              <a:t> </a:t>
            </a:r>
            <a:r>
              <a:rPr lang="it-IT" dirty="0" err="1"/>
              <a:t>central</a:t>
            </a:r>
            <a:r>
              <a:rPr lang="it-IT" dirty="0"/>
              <a:t> </a:t>
            </a:r>
            <a:r>
              <a:rPr lang="it-IT" dirty="0" err="1"/>
              <a:t>bank</a:t>
            </a:r>
            <a:r>
              <a:rPr lang="it-IT" dirty="0"/>
              <a:t> </a:t>
            </a:r>
            <a:r>
              <a:rPr lang="it-IT" dirty="0" err="1"/>
              <a:t>digital</a:t>
            </a:r>
            <a:r>
              <a:rPr lang="it-IT" dirty="0"/>
              <a:t> </a:t>
            </a:r>
            <a:r>
              <a:rPr lang="it-IT" dirty="0" err="1"/>
              <a:t>currencies</a:t>
            </a:r>
            <a:r>
              <a:rPr lang="it-IT" dirty="0"/>
              <a:t> for the general public?</a:t>
            </a:r>
          </a:p>
        </p:txBody>
      </p:sp>
    </p:spTree>
    <p:extLst>
      <p:ext uri="{BB962C8B-B14F-4D97-AF65-F5344CB8AC3E}">
        <p14:creationId xmlns:p14="http://schemas.microsoft.com/office/powerpoint/2010/main" val="154294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59271B9-6C3B-7C4A-8D73-C555A04BD82A}"/>
              </a:ext>
            </a:extLst>
          </p:cNvPr>
          <p:cNvSpPr>
            <a:spLocks noGrp="1"/>
          </p:cNvSpPr>
          <p:nvPr>
            <p:ph idx="1"/>
          </p:nvPr>
        </p:nvSpPr>
        <p:spPr>
          <a:xfrm>
            <a:off x="494835" y="431722"/>
            <a:ext cx="7886700" cy="5809058"/>
          </a:xfrm>
        </p:spPr>
        <p:txBody>
          <a:bodyPr>
            <a:noAutofit/>
          </a:bodyPr>
          <a:lstStyle/>
          <a:p>
            <a:pPr marL="0" indent="0">
              <a:buNone/>
            </a:pPr>
            <a:r>
              <a:rPr lang="it-IT" sz="2000" dirty="0"/>
              <a:t>Auer et al (2020): 17 Central </a:t>
            </a:r>
            <a:r>
              <a:rPr lang="it-IT" sz="2000" dirty="0" err="1"/>
              <a:t>banks</a:t>
            </a:r>
            <a:r>
              <a:rPr lang="it-IT" sz="2000" dirty="0"/>
              <a:t> </a:t>
            </a:r>
            <a:r>
              <a:rPr lang="it-IT" sz="2000" dirty="0" err="1"/>
              <a:t>experiences</a:t>
            </a:r>
            <a:r>
              <a:rPr lang="it-IT" sz="2000" dirty="0"/>
              <a:t> are </a:t>
            </a:r>
            <a:r>
              <a:rPr lang="it-IT" sz="2000" dirty="0" err="1"/>
              <a:t>analyzed</a:t>
            </a:r>
            <a:r>
              <a:rPr lang="it-IT" sz="2000" dirty="0"/>
              <a:t>.</a:t>
            </a:r>
          </a:p>
          <a:p>
            <a:pPr marL="0" indent="0">
              <a:buNone/>
            </a:pPr>
            <a:r>
              <a:rPr lang="it-IT" sz="2000" dirty="0" err="1"/>
              <a:t>Many</a:t>
            </a:r>
            <a:r>
              <a:rPr lang="it-IT" sz="2000" dirty="0"/>
              <a:t> </a:t>
            </a:r>
            <a:r>
              <a:rPr lang="it-IT" sz="2000" dirty="0" err="1"/>
              <a:t>central</a:t>
            </a:r>
            <a:r>
              <a:rPr lang="it-IT" sz="2000" dirty="0"/>
              <a:t> </a:t>
            </a:r>
            <a:r>
              <a:rPr lang="it-IT" sz="2000" dirty="0" err="1"/>
              <a:t>banks</a:t>
            </a:r>
            <a:r>
              <a:rPr lang="it-IT" sz="2000" dirty="0"/>
              <a:t> are </a:t>
            </a:r>
            <a:r>
              <a:rPr lang="it-IT" sz="2000" dirty="0" err="1"/>
              <a:t>still</a:t>
            </a:r>
            <a:r>
              <a:rPr lang="it-IT" sz="2000" dirty="0"/>
              <a:t> </a:t>
            </a:r>
            <a:r>
              <a:rPr lang="it-IT" sz="2000" dirty="0" err="1"/>
              <a:t>considering</a:t>
            </a:r>
            <a:r>
              <a:rPr lang="it-IT" sz="2000" dirty="0"/>
              <a:t> multiple </a:t>
            </a:r>
            <a:r>
              <a:rPr lang="it-IT" sz="2000" dirty="0" err="1"/>
              <a:t>options</a:t>
            </a:r>
            <a:r>
              <a:rPr lang="it-IT" sz="2000" dirty="0"/>
              <a:t>. </a:t>
            </a:r>
          </a:p>
          <a:p>
            <a:pPr marL="0" indent="0">
              <a:buNone/>
            </a:pPr>
            <a:r>
              <a:rPr lang="it-IT" sz="2000" dirty="0"/>
              <a:t>5 </a:t>
            </a:r>
            <a:r>
              <a:rPr lang="it-IT" sz="2000" dirty="0" err="1"/>
              <a:t>projects</a:t>
            </a:r>
            <a:r>
              <a:rPr lang="it-IT" sz="2000" dirty="0"/>
              <a:t> focus on a </a:t>
            </a:r>
            <a:r>
              <a:rPr lang="it-IT" sz="2000" dirty="0" err="1"/>
              <a:t>direct</a:t>
            </a:r>
            <a:r>
              <a:rPr lang="it-IT" sz="2000" dirty="0"/>
              <a:t> CBDC, 2 on an </a:t>
            </a:r>
            <a:r>
              <a:rPr lang="it-IT" sz="2000" dirty="0" err="1"/>
              <a:t>indirect</a:t>
            </a:r>
            <a:r>
              <a:rPr lang="it-IT" sz="2000" dirty="0"/>
              <a:t> CBDC, and 10 investigate </a:t>
            </a:r>
            <a:r>
              <a:rPr lang="it-IT" sz="2000" dirty="0" err="1"/>
              <a:t>several</a:t>
            </a:r>
            <a:r>
              <a:rPr lang="it-IT" sz="2000" dirty="0"/>
              <a:t> </a:t>
            </a:r>
            <a:r>
              <a:rPr lang="it-IT" sz="2000" dirty="0" err="1"/>
              <a:t>designs</a:t>
            </a:r>
            <a:r>
              <a:rPr lang="it-IT" sz="2000" dirty="0"/>
              <a:t> or do </a:t>
            </a:r>
            <a:r>
              <a:rPr lang="it-IT" sz="2000" dirty="0" err="1"/>
              <a:t>not</a:t>
            </a:r>
            <a:r>
              <a:rPr lang="it-IT" sz="2000" dirty="0"/>
              <a:t> </a:t>
            </a:r>
            <a:r>
              <a:rPr lang="it-IT" sz="2000" dirty="0" err="1"/>
              <a:t>specify</a:t>
            </a:r>
            <a:r>
              <a:rPr lang="it-IT" sz="2000" dirty="0"/>
              <a:t> the </a:t>
            </a:r>
            <a:r>
              <a:rPr lang="it-IT" sz="2000" dirty="0" err="1"/>
              <a:t>architecture</a:t>
            </a:r>
            <a:r>
              <a:rPr lang="it-IT" sz="2000" dirty="0"/>
              <a:t>. </a:t>
            </a:r>
          </a:p>
          <a:p>
            <a:pPr marL="0" indent="0">
              <a:buNone/>
            </a:pPr>
            <a:r>
              <a:rPr lang="it-IT" sz="2000" dirty="0" err="1"/>
              <a:t>Infrastructure</a:t>
            </a:r>
            <a:r>
              <a:rPr lang="it-IT" sz="2000" dirty="0"/>
              <a:t>. </a:t>
            </a:r>
            <a:r>
              <a:rPr lang="it-IT" sz="2000" dirty="0" err="1"/>
              <a:t>Only</a:t>
            </a:r>
            <a:r>
              <a:rPr lang="it-IT" sz="2000" dirty="0"/>
              <a:t> </a:t>
            </a:r>
            <a:r>
              <a:rPr lang="it-IT" sz="2000" dirty="0" err="1"/>
              <a:t>one</a:t>
            </a:r>
            <a:r>
              <a:rPr lang="it-IT" sz="2000" dirty="0"/>
              <a:t> </a:t>
            </a:r>
            <a:r>
              <a:rPr lang="it-IT" sz="2000" dirty="0" err="1"/>
              <a:t>project</a:t>
            </a:r>
            <a:r>
              <a:rPr lang="it-IT" sz="2000" dirty="0"/>
              <a:t> </a:t>
            </a:r>
            <a:r>
              <a:rPr lang="it-IT" sz="2000" dirty="0" err="1"/>
              <a:t>focuses</a:t>
            </a:r>
            <a:r>
              <a:rPr lang="it-IT" sz="2000" dirty="0"/>
              <a:t> on a </a:t>
            </a:r>
            <a:r>
              <a:rPr lang="it-IT" sz="2000" dirty="0" err="1"/>
              <a:t>conventional</a:t>
            </a:r>
            <a:r>
              <a:rPr lang="it-IT" sz="2000" dirty="0"/>
              <a:t> </a:t>
            </a:r>
            <a:r>
              <a:rPr lang="it-IT" sz="2000" dirty="0" err="1"/>
              <a:t>technology</a:t>
            </a:r>
            <a:r>
              <a:rPr lang="it-IT" sz="2000" dirty="0"/>
              <a:t>, </a:t>
            </a:r>
            <a:r>
              <a:rPr lang="it-IT" sz="2000" dirty="0" err="1"/>
              <a:t>whereas</a:t>
            </a:r>
            <a:r>
              <a:rPr lang="it-IT" sz="2000" dirty="0"/>
              <a:t> </a:t>
            </a:r>
            <a:r>
              <a:rPr lang="it-IT" sz="2000" dirty="0" err="1"/>
              <a:t>five</a:t>
            </a:r>
            <a:r>
              <a:rPr lang="it-IT" sz="2000" dirty="0"/>
              <a:t> focus on DLT. </a:t>
            </a:r>
            <a:r>
              <a:rPr lang="it-IT" sz="2000" dirty="0" err="1"/>
              <a:t>Sveriges</a:t>
            </a:r>
            <a:r>
              <a:rPr lang="it-IT" sz="2000" dirty="0"/>
              <a:t> </a:t>
            </a:r>
            <a:r>
              <a:rPr lang="it-IT" sz="2000" dirty="0" err="1"/>
              <a:t>Riksbank</a:t>
            </a:r>
            <a:r>
              <a:rPr lang="it-IT" sz="2000" dirty="0"/>
              <a:t> (2018) notes </a:t>
            </a:r>
            <a:r>
              <a:rPr lang="it-IT" sz="2000" dirty="0" err="1"/>
              <a:t>that</a:t>
            </a:r>
            <a:r>
              <a:rPr lang="it-IT" sz="2000" dirty="0"/>
              <a:t> DLT </a:t>
            </a:r>
            <a:r>
              <a:rPr lang="it-IT" sz="2000" dirty="0" err="1"/>
              <a:t>still</a:t>
            </a:r>
            <a:r>
              <a:rPr lang="it-IT" sz="2000" dirty="0"/>
              <a:t> </a:t>
            </a:r>
            <a:r>
              <a:rPr lang="it-IT" sz="2000" dirty="0" err="1"/>
              <a:t>suffers</a:t>
            </a:r>
            <a:r>
              <a:rPr lang="it-IT" sz="2000" dirty="0"/>
              <a:t> from </a:t>
            </a:r>
            <a:r>
              <a:rPr lang="it-IT" sz="2000" dirty="0" err="1"/>
              <a:t>inadequate</a:t>
            </a:r>
            <a:r>
              <a:rPr lang="it-IT" sz="2000" dirty="0"/>
              <a:t> performance and </a:t>
            </a:r>
            <a:r>
              <a:rPr lang="it-IT" sz="2000" dirty="0" err="1"/>
              <a:t>scalability</a:t>
            </a:r>
            <a:r>
              <a:rPr lang="it-IT" sz="2000" dirty="0"/>
              <a:t>. The National </a:t>
            </a:r>
            <a:r>
              <a:rPr lang="it-IT" sz="2000" dirty="0" err="1"/>
              <a:t>Bank</a:t>
            </a:r>
            <a:r>
              <a:rPr lang="it-IT" sz="2000" dirty="0"/>
              <a:t> of Ukraine (2019) </a:t>
            </a:r>
            <a:r>
              <a:rPr lang="it-IT" sz="2000" dirty="0" err="1"/>
              <a:t>concludes</a:t>
            </a:r>
            <a:r>
              <a:rPr lang="it-IT" sz="2000" dirty="0"/>
              <a:t> </a:t>
            </a:r>
            <a:r>
              <a:rPr lang="it-IT" sz="2000" dirty="0" err="1"/>
              <a:t>that</a:t>
            </a:r>
            <a:r>
              <a:rPr lang="it-IT" sz="2000" dirty="0"/>
              <a:t> DLT </a:t>
            </a:r>
            <a:r>
              <a:rPr lang="it-IT" sz="2000" dirty="0" err="1"/>
              <a:t>may</a:t>
            </a:r>
            <a:r>
              <a:rPr lang="it-IT" sz="2000" dirty="0"/>
              <a:t> </a:t>
            </a:r>
            <a:r>
              <a:rPr lang="it-IT" sz="2000" dirty="0" err="1"/>
              <a:t>offer</a:t>
            </a:r>
            <a:r>
              <a:rPr lang="it-IT" sz="2000" dirty="0"/>
              <a:t> no </a:t>
            </a:r>
            <a:r>
              <a:rPr lang="it-IT" sz="2000" dirty="0" err="1"/>
              <a:t>fundamental</a:t>
            </a:r>
            <a:r>
              <a:rPr lang="it-IT" sz="2000" dirty="0"/>
              <a:t> </a:t>
            </a:r>
            <a:r>
              <a:rPr lang="it-IT" sz="2000" dirty="0" err="1"/>
              <a:t>advantages</a:t>
            </a:r>
            <a:r>
              <a:rPr lang="it-IT" sz="2000" dirty="0"/>
              <a:t> in a </a:t>
            </a:r>
            <a:r>
              <a:rPr lang="it-IT" sz="2000" dirty="0" err="1"/>
              <a:t>centralised</a:t>
            </a:r>
            <a:r>
              <a:rPr lang="it-IT" sz="2000" dirty="0"/>
              <a:t> </a:t>
            </a:r>
            <a:r>
              <a:rPr lang="it-IT" sz="2000" dirty="0" err="1"/>
              <a:t>issuance</a:t>
            </a:r>
            <a:r>
              <a:rPr lang="it-IT" sz="2000" dirty="0"/>
              <a:t> </a:t>
            </a:r>
            <a:r>
              <a:rPr lang="it-IT" sz="2000" dirty="0" err="1"/>
              <a:t>system</a:t>
            </a:r>
            <a:r>
              <a:rPr lang="it-IT" sz="2000" dirty="0"/>
              <a:t>. ECB (2020) notes </a:t>
            </a:r>
            <a:r>
              <a:rPr lang="it-IT" sz="2000" dirty="0" err="1"/>
              <a:t>that</a:t>
            </a:r>
            <a:r>
              <a:rPr lang="it-IT" sz="2000" dirty="0"/>
              <a:t> DLT </a:t>
            </a:r>
            <a:r>
              <a:rPr lang="it-IT" sz="2000" dirty="0" err="1"/>
              <a:t>could</a:t>
            </a:r>
            <a:r>
              <a:rPr lang="it-IT" sz="2000" dirty="0"/>
              <a:t> </a:t>
            </a:r>
            <a:r>
              <a:rPr lang="it-IT" sz="2000" dirty="0" err="1"/>
              <a:t>not</a:t>
            </a:r>
            <a:r>
              <a:rPr lang="it-IT" sz="2000" dirty="0"/>
              <a:t> </a:t>
            </a:r>
            <a:r>
              <a:rPr lang="it-IT" sz="2000" dirty="0" err="1"/>
              <a:t>ensure</a:t>
            </a:r>
            <a:r>
              <a:rPr lang="it-IT" sz="2000" dirty="0"/>
              <a:t> cash-</a:t>
            </a:r>
            <a:r>
              <a:rPr lang="it-IT" sz="2000" dirty="0" err="1"/>
              <a:t>like</a:t>
            </a:r>
            <a:r>
              <a:rPr lang="it-IT" sz="2000" dirty="0"/>
              <a:t> </a:t>
            </a:r>
            <a:r>
              <a:rPr lang="it-IT" sz="2000" dirty="0" err="1"/>
              <a:t>resilience</a:t>
            </a:r>
            <a:r>
              <a:rPr lang="it-IT" sz="2000" dirty="0"/>
              <a:t> in the case of </a:t>
            </a:r>
            <a:r>
              <a:rPr lang="it-IT" sz="2000" dirty="0" err="1"/>
              <a:t>prolonged</a:t>
            </a:r>
            <a:r>
              <a:rPr lang="it-IT" sz="2000" dirty="0"/>
              <a:t> </a:t>
            </a:r>
            <a:r>
              <a:rPr lang="it-IT" sz="2000" dirty="0" err="1"/>
              <a:t>electricity</a:t>
            </a:r>
            <a:r>
              <a:rPr lang="it-IT" sz="2000" dirty="0"/>
              <a:t> </a:t>
            </a:r>
            <a:r>
              <a:rPr lang="it-IT" sz="2000" dirty="0" err="1"/>
              <a:t>outages</a:t>
            </a:r>
            <a:r>
              <a:rPr lang="it-IT" sz="2000" dirty="0"/>
              <a:t>. </a:t>
            </a:r>
          </a:p>
          <a:p>
            <a:pPr marL="0" indent="0">
              <a:buNone/>
            </a:pPr>
            <a:r>
              <a:rPr lang="it-IT" sz="2000" dirty="0"/>
              <a:t>Access </a:t>
            </a:r>
            <a:r>
              <a:rPr lang="it-IT" sz="2000" dirty="0" err="1"/>
              <a:t>technology</a:t>
            </a:r>
            <a:r>
              <a:rPr lang="it-IT" sz="2000" dirty="0"/>
              <a:t>: </a:t>
            </a:r>
            <a:r>
              <a:rPr lang="it-IT" sz="2000" dirty="0" err="1"/>
              <a:t>three</a:t>
            </a:r>
            <a:r>
              <a:rPr lang="it-IT" sz="2000" dirty="0"/>
              <a:t> </a:t>
            </a:r>
            <a:r>
              <a:rPr lang="it-IT" sz="2000" dirty="0" err="1"/>
              <a:t>projects</a:t>
            </a:r>
            <a:r>
              <a:rPr lang="it-IT" sz="2000" dirty="0"/>
              <a:t> </a:t>
            </a:r>
            <a:r>
              <a:rPr lang="it-IT" sz="2000" dirty="0" err="1"/>
              <a:t>provide</a:t>
            </a:r>
            <a:r>
              <a:rPr lang="it-IT" sz="2000" dirty="0"/>
              <a:t> for </a:t>
            </a:r>
            <a:r>
              <a:rPr lang="it-IT" sz="2000" dirty="0" err="1"/>
              <a:t>access</a:t>
            </a:r>
            <a:r>
              <a:rPr lang="it-IT" sz="2000" dirty="0"/>
              <a:t> </a:t>
            </a:r>
            <a:r>
              <a:rPr lang="it-IT" sz="2000" dirty="0" err="1"/>
              <a:t>based</a:t>
            </a:r>
            <a:r>
              <a:rPr lang="it-IT" sz="2000" dirty="0"/>
              <a:t> on </a:t>
            </a:r>
            <a:r>
              <a:rPr lang="it-IT" sz="2000" dirty="0" err="1"/>
              <a:t>digital</a:t>
            </a:r>
            <a:r>
              <a:rPr lang="it-IT" sz="2000" dirty="0"/>
              <a:t> </a:t>
            </a:r>
            <a:r>
              <a:rPr lang="it-IT" sz="2000" dirty="0" err="1"/>
              <a:t>tokens</a:t>
            </a:r>
            <a:r>
              <a:rPr lang="it-IT" sz="2000" dirty="0"/>
              <a:t>, </a:t>
            </a:r>
            <a:r>
              <a:rPr lang="it-IT" sz="2000" dirty="0" err="1"/>
              <a:t>whereas</a:t>
            </a:r>
            <a:r>
              <a:rPr lang="it-IT" sz="2000" dirty="0"/>
              <a:t> </a:t>
            </a:r>
            <a:r>
              <a:rPr lang="it-IT" sz="2000" dirty="0" err="1"/>
              <a:t>three</a:t>
            </a:r>
            <a:r>
              <a:rPr lang="it-IT" sz="2000" dirty="0"/>
              <a:t> focus on account-</a:t>
            </a:r>
            <a:r>
              <a:rPr lang="it-IT" sz="2000" dirty="0" err="1"/>
              <a:t>based</a:t>
            </a:r>
            <a:r>
              <a:rPr lang="it-IT" sz="2000" dirty="0"/>
              <a:t> </a:t>
            </a:r>
            <a:r>
              <a:rPr lang="it-IT" sz="2000" dirty="0" err="1"/>
              <a:t>access</a:t>
            </a:r>
            <a:r>
              <a:rPr lang="it-IT" sz="2000" dirty="0"/>
              <a:t>.</a:t>
            </a:r>
          </a:p>
          <a:p>
            <a:pPr marL="0" indent="0">
              <a:buNone/>
            </a:pPr>
            <a:r>
              <a:rPr lang="it-IT" sz="2000" dirty="0"/>
              <a:t>Cross-</a:t>
            </a:r>
            <a:r>
              <a:rPr lang="it-IT" sz="2000" dirty="0" err="1"/>
              <a:t>border</a:t>
            </a:r>
            <a:r>
              <a:rPr lang="it-IT" sz="2000" dirty="0"/>
              <a:t> </a:t>
            </a:r>
            <a:r>
              <a:rPr lang="it-IT" sz="2000" dirty="0" err="1"/>
              <a:t>interlinkages</a:t>
            </a:r>
            <a:r>
              <a:rPr lang="it-IT" sz="2000" dirty="0"/>
              <a:t>, no CBDC </a:t>
            </a:r>
            <a:r>
              <a:rPr lang="it-IT" sz="2000" dirty="0" err="1"/>
              <a:t>project</a:t>
            </a:r>
            <a:r>
              <a:rPr lang="it-IT" sz="2000" dirty="0"/>
              <a:t> </a:t>
            </a:r>
            <a:r>
              <a:rPr lang="it-IT" sz="2000" dirty="0" err="1"/>
              <a:t>has</a:t>
            </a:r>
            <a:r>
              <a:rPr lang="it-IT" sz="2000" dirty="0"/>
              <a:t> an </a:t>
            </a:r>
            <a:r>
              <a:rPr lang="it-IT" sz="2000" dirty="0" err="1"/>
              <a:t>explicit</a:t>
            </a:r>
            <a:r>
              <a:rPr lang="it-IT" sz="2000" dirty="0"/>
              <a:t> focus on </a:t>
            </a:r>
            <a:r>
              <a:rPr lang="it-IT" sz="2000" dirty="0" err="1"/>
              <a:t>payments</a:t>
            </a:r>
            <a:r>
              <a:rPr lang="it-IT" sz="2000" dirty="0"/>
              <a:t> </a:t>
            </a:r>
            <a:r>
              <a:rPr lang="it-IT" sz="2000" dirty="0" err="1"/>
              <a:t>beyond</a:t>
            </a:r>
            <a:r>
              <a:rPr lang="it-IT" sz="2000" dirty="0"/>
              <a:t> the </a:t>
            </a:r>
            <a:r>
              <a:rPr lang="it-IT" sz="2000" dirty="0" err="1"/>
              <a:t>central</a:t>
            </a:r>
            <a:r>
              <a:rPr lang="it-IT" sz="2000" dirty="0"/>
              <a:t> </a:t>
            </a:r>
            <a:r>
              <a:rPr lang="it-IT" sz="2000" dirty="0" err="1"/>
              <a:t>bank’s</a:t>
            </a:r>
            <a:r>
              <a:rPr lang="it-IT" sz="2000" dirty="0"/>
              <a:t> </a:t>
            </a:r>
            <a:r>
              <a:rPr lang="it-IT" sz="2000" dirty="0" err="1"/>
              <a:t>jurisdiction</a:t>
            </a:r>
            <a:r>
              <a:rPr lang="it-IT" sz="2000" dirty="0"/>
              <a:t>. </a:t>
            </a:r>
            <a:r>
              <a:rPr lang="it-IT" sz="2000" dirty="0" err="1"/>
              <a:t>Several</a:t>
            </a:r>
            <a:r>
              <a:rPr lang="it-IT" sz="2000" dirty="0"/>
              <a:t> </a:t>
            </a:r>
            <a:r>
              <a:rPr lang="it-IT" sz="2000" dirty="0" err="1"/>
              <a:t>central</a:t>
            </a:r>
            <a:r>
              <a:rPr lang="it-IT" sz="2000" dirty="0"/>
              <a:t> </a:t>
            </a:r>
            <a:r>
              <a:rPr lang="it-IT" sz="2000" dirty="0" err="1"/>
              <a:t>banks</a:t>
            </a:r>
            <a:r>
              <a:rPr lang="it-IT" sz="2000" dirty="0"/>
              <a:t> are </a:t>
            </a:r>
            <a:r>
              <a:rPr lang="it-IT" sz="2000" dirty="0" err="1"/>
              <a:t>working</a:t>
            </a:r>
            <a:r>
              <a:rPr lang="it-IT" sz="2000" dirty="0"/>
              <a:t> on cross-</a:t>
            </a:r>
            <a:r>
              <a:rPr lang="it-IT" sz="2000" dirty="0" err="1"/>
              <a:t>border</a:t>
            </a:r>
            <a:r>
              <a:rPr lang="it-IT" sz="2000" dirty="0"/>
              <a:t> </a:t>
            </a:r>
            <a:r>
              <a:rPr lang="it-IT" sz="2000" dirty="0" err="1"/>
              <a:t>payment</a:t>
            </a:r>
            <a:r>
              <a:rPr lang="it-IT" sz="2000" dirty="0"/>
              <a:t> trials in </a:t>
            </a:r>
            <a:r>
              <a:rPr lang="it-IT" sz="2000" dirty="0" err="1"/>
              <a:t>parallel</a:t>
            </a:r>
            <a:r>
              <a:rPr lang="it-IT" sz="2000" dirty="0"/>
              <a:t> to </a:t>
            </a:r>
            <a:r>
              <a:rPr lang="it-IT" sz="2000" dirty="0" err="1"/>
              <a:t>their</a:t>
            </a:r>
            <a:r>
              <a:rPr lang="it-IT" sz="2000" dirty="0"/>
              <a:t> CBDC </a:t>
            </a:r>
            <a:r>
              <a:rPr lang="it-IT" sz="2000" dirty="0" err="1"/>
              <a:t>efforts</a:t>
            </a:r>
            <a:r>
              <a:rPr lang="it-IT" sz="2000" dirty="0"/>
              <a:t>. </a:t>
            </a:r>
          </a:p>
          <a:p>
            <a:pPr marL="0" indent="0">
              <a:buNone/>
            </a:pPr>
            <a:r>
              <a:rPr lang="it-IT" sz="2000" dirty="0" err="1"/>
              <a:t>Only</a:t>
            </a:r>
            <a:r>
              <a:rPr lang="it-IT" sz="2000" dirty="0"/>
              <a:t> </a:t>
            </a:r>
            <a:r>
              <a:rPr lang="it-IT" sz="2000" dirty="0" err="1"/>
              <a:t>very</a:t>
            </a:r>
            <a:r>
              <a:rPr lang="it-IT" sz="2000" dirty="0"/>
              <a:t> </a:t>
            </a:r>
            <a:r>
              <a:rPr lang="it-IT" sz="2000" dirty="0" err="1"/>
              <a:t>few</a:t>
            </a:r>
            <a:r>
              <a:rPr lang="it-IT" sz="2000" dirty="0"/>
              <a:t> </a:t>
            </a:r>
            <a:r>
              <a:rPr lang="it-IT" sz="2000" dirty="0" err="1"/>
              <a:t>projects</a:t>
            </a:r>
            <a:r>
              <a:rPr lang="it-IT" sz="2000" dirty="0"/>
              <a:t> </a:t>
            </a:r>
            <a:r>
              <a:rPr lang="it-IT" sz="2000" dirty="0" err="1"/>
              <a:t>have</a:t>
            </a:r>
            <a:r>
              <a:rPr lang="it-IT" sz="2000" dirty="0"/>
              <a:t> </a:t>
            </a:r>
            <a:r>
              <a:rPr lang="it-IT" sz="2000" dirty="0" err="1"/>
              <a:t>been</a:t>
            </a:r>
            <a:r>
              <a:rPr lang="it-IT" sz="2000" dirty="0"/>
              <a:t> </a:t>
            </a:r>
            <a:r>
              <a:rPr lang="it-IT" sz="2000" dirty="0" err="1"/>
              <a:t>completed</a:t>
            </a:r>
            <a:r>
              <a:rPr lang="it-IT" sz="2000" dirty="0"/>
              <a:t>. A </a:t>
            </a:r>
            <a:r>
              <a:rPr lang="it-IT" sz="2000" dirty="0" err="1"/>
              <a:t>few</a:t>
            </a:r>
            <a:r>
              <a:rPr lang="it-IT" sz="2000" dirty="0"/>
              <a:t> </a:t>
            </a:r>
            <a:r>
              <a:rPr lang="it-IT" sz="2000" dirty="0" err="1"/>
              <a:t>jurisdictions</a:t>
            </a:r>
            <a:r>
              <a:rPr lang="it-IT" sz="2000" dirty="0"/>
              <a:t>, </a:t>
            </a:r>
            <a:r>
              <a:rPr lang="it-IT" sz="2000" dirty="0" err="1"/>
              <a:t>including</a:t>
            </a:r>
            <a:r>
              <a:rPr lang="it-IT" sz="2000" dirty="0"/>
              <a:t> </a:t>
            </a:r>
            <a:r>
              <a:rPr lang="it-IT" sz="2000" dirty="0" err="1"/>
              <a:t>Denmark</a:t>
            </a:r>
            <a:r>
              <a:rPr lang="it-IT" sz="2000" dirty="0"/>
              <a:t> and </a:t>
            </a:r>
            <a:r>
              <a:rPr lang="it-IT" sz="2000" dirty="0" err="1"/>
              <a:t>Switzerland</a:t>
            </a:r>
            <a:r>
              <a:rPr lang="it-IT" sz="2000" dirty="0"/>
              <a:t>, </a:t>
            </a:r>
            <a:r>
              <a:rPr lang="it-IT" sz="2000" dirty="0" err="1"/>
              <a:t>have</a:t>
            </a:r>
            <a:r>
              <a:rPr lang="it-IT" sz="2000" dirty="0"/>
              <a:t> </a:t>
            </a:r>
            <a:r>
              <a:rPr lang="it-IT" sz="2000" dirty="0" err="1"/>
              <a:t>determined</a:t>
            </a:r>
            <a:r>
              <a:rPr lang="it-IT" sz="2000" dirty="0"/>
              <a:t> </a:t>
            </a:r>
            <a:r>
              <a:rPr lang="it-IT" sz="2000" dirty="0" err="1"/>
              <a:t>that</a:t>
            </a:r>
            <a:r>
              <a:rPr lang="it-IT" sz="2000" dirty="0"/>
              <a:t>, </a:t>
            </a:r>
            <a:r>
              <a:rPr lang="it-IT" sz="2000" dirty="0" err="1"/>
              <a:t>currently</a:t>
            </a:r>
            <a:r>
              <a:rPr lang="it-IT" sz="2000" dirty="0"/>
              <a:t>, the </a:t>
            </a:r>
            <a:r>
              <a:rPr lang="it-IT" sz="2000" dirty="0" err="1"/>
              <a:t>costs</a:t>
            </a:r>
            <a:r>
              <a:rPr lang="it-IT" sz="2000" dirty="0"/>
              <a:t> of a </a:t>
            </a:r>
            <a:r>
              <a:rPr lang="it-IT" sz="2000" dirty="0" err="1"/>
              <a:t>retail</a:t>
            </a:r>
            <a:r>
              <a:rPr lang="it-IT" sz="2000" dirty="0"/>
              <a:t> CBDC </a:t>
            </a:r>
            <a:r>
              <a:rPr lang="it-IT" sz="2000" dirty="0" err="1"/>
              <a:t>would</a:t>
            </a:r>
            <a:r>
              <a:rPr lang="it-IT" sz="2000" dirty="0"/>
              <a:t> </a:t>
            </a:r>
            <a:r>
              <a:rPr lang="it-IT" sz="2000" dirty="0" err="1"/>
              <a:t>outweigh</a:t>
            </a:r>
            <a:r>
              <a:rPr lang="it-IT" sz="2000" dirty="0"/>
              <a:t> the benefits. Over a </a:t>
            </a:r>
            <a:r>
              <a:rPr lang="it-IT" sz="2000" dirty="0" err="1"/>
              <a:t>third</a:t>
            </a:r>
            <a:r>
              <a:rPr lang="it-IT" sz="2000" dirty="0"/>
              <a:t> of </a:t>
            </a:r>
            <a:r>
              <a:rPr lang="it-IT" sz="2000" dirty="0" err="1"/>
              <a:t>all</a:t>
            </a:r>
            <a:r>
              <a:rPr lang="it-IT" sz="2000" dirty="0"/>
              <a:t> </a:t>
            </a:r>
            <a:r>
              <a:rPr lang="it-IT" sz="2000" dirty="0" err="1"/>
              <a:t>surveyed</a:t>
            </a:r>
            <a:r>
              <a:rPr lang="it-IT" sz="2000" dirty="0"/>
              <a:t> </a:t>
            </a:r>
            <a:r>
              <a:rPr lang="it-IT" sz="2000" dirty="0" err="1"/>
              <a:t>central</a:t>
            </a:r>
            <a:r>
              <a:rPr lang="it-IT" sz="2000" dirty="0"/>
              <a:t> </a:t>
            </a:r>
            <a:r>
              <a:rPr lang="it-IT" sz="2000" dirty="0" err="1"/>
              <a:t>banks</a:t>
            </a:r>
            <a:r>
              <a:rPr lang="it-IT" sz="2000" dirty="0"/>
              <a:t> </a:t>
            </a:r>
            <a:r>
              <a:rPr lang="it-IT" sz="2000" dirty="0" err="1"/>
              <a:t>say</a:t>
            </a:r>
            <a:r>
              <a:rPr lang="it-IT" sz="2000" dirty="0"/>
              <a:t> </a:t>
            </a:r>
            <a:r>
              <a:rPr lang="it-IT" sz="2000" dirty="0" err="1"/>
              <a:t>that</a:t>
            </a:r>
            <a:r>
              <a:rPr lang="it-IT" sz="2000" dirty="0"/>
              <a:t> </a:t>
            </a:r>
            <a:r>
              <a:rPr lang="it-IT" sz="2000" dirty="0" err="1"/>
              <a:t>issuing</a:t>
            </a:r>
            <a:r>
              <a:rPr lang="it-IT" sz="2000" dirty="0"/>
              <a:t> a </a:t>
            </a:r>
            <a:r>
              <a:rPr lang="it-IT" sz="2000" dirty="0" err="1"/>
              <a:t>retail</a:t>
            </a:r>
            <a:r>
              <a:rPr lang="it-IT" sz="2000" dirty="0"/>
              <a:t> CBDC </a:t>
            </a:r>
            <a:r>
              <a:rPr lang="it-IT" sz="2000" dirty="0" err="1"/>
              <a:t>is</a:t>
            </a:r>
            <a:r>
              <a:rPr lang="it-IT" sz="2000" dirty="0"/>
              <a:t> a medium-</a:t>
            </a:r>
            <a:r>
              <a:rPr lang="it-IT" sz="2000" dirty="0" err="1"/>
              <a:t>term</a:t>
            </a:r>
            <a:r>
              <a:rPr lang="it-IT" sz="2000" dirty="0"/>
              <a:t> </a:t>
            </a:r>
            <a:r>
              <a:rPr lang="it-IT" sz="2000" dirty="0" err="1"/>
              <a:t>possibility</a:t>
            </a:r>
            <a:r>
              <a:rPr lang="it-IT" sz="2000" dirty="0"/>
              <a:t>. </a:t>
            </a:r>
          </a:p>
        </p:txBody>
      </p:sp>
    </p:spTree>
    <p:extLst>
      <p:ext uri="{BB962C8B-B14F-4D97-AF65-F5344CB8AC3E}">
        <p14:creationId xmlns:p14="http://schemas.microsoft.com/office/powerpoint/2010/main" val="3527120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240D72E4-B996-4943-9914-4C28356E11CA}"/>
              </a:ext>
            </a:extLst>
          </p:cNvPr>
          <p:cNvPicPr>
            <a:picLocks noGrp="1" noChangeAspect="1"/>
          </p:cNvPicPr>
          <p:nvPr>
            <p:ph idx="1"/>
          </p:nvPr>
        </p:nvPicPr>
        <p:blipFill>
          <a:blip r:embed="rId2"/>
          <a:stretch>
            <a:fillRect/>
          </a:stretch>
        </p:blipFill>
        <p:spPr>
          <a:xfrm>
            <a:off x="4549794" y="0"/>
            <a:ext cx="4594206" cy="6248943"/>
          </a:xfrm>
          <a:prstGeom prst="rect">
            <a:avLst/>
          </a:prstGeom>
        </p:spPr>
      </p:pic>
      <p:pic>
        <p:nvPicPr>
          <p:cNvPr id="5" name="Immagine 4">
            <a:extLst>
              <a:ext uri="{FF2B5EF4-FFF2-40B4-BE49-F238E27FC236}">
                <a16:creationId xmlns:a16="http://schemas.microsoft.com/office/drawing/2014/main" id="{4ED9FB1B-C3BB-7A49-9A39-5A7A09A70313}"/>
              </a:ext>
            </a:extLst>
          </p:cNvPr>
          <p:cNvPicPr>
            <a:picLocks noChangeAspect="1"/>
          </p:cNvPicPr>
          <p:nvPr/>
        </p:nvPicPr>
        <p:blipFill>
          <a:blip r:embed="rId3"/>
          <a:stretch>
            <a:fillRect/>
          </a:stretch>
        </p:blipFill>
        <p:spPr>
          <a:xfrm>
            <a:off x="0" y="1577340"/>
            <a:ext cx="4663440" cy="2331720"/>
          </a:xfrm>
          <a:prstGeom prst="rect">
            <a:avLst/>
          </a:prstGeom>
        </p:spPr>
      </p:pic>
    </p:spTree>
    <p:extLst>
      <p:ext uri="{BB962C8B-B14F-4D97-AF65-F5344CB8AC3E}">
        <p14:creationId xmlns:p14="http://schemas.microsoft.com/office/powerpoint/2010/main" val="1811090972"/>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TotalTime>
  <Words>9111</Words>
  <Application>Microsoft Office PowerPoint</Application>
  <PresentationFormat>Presentazione su schermo (4:3)</PresentationFormat>
  <Paragraphs>370</Paragraphs>
  <Slides>70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70</vt:i4>
      </vt:variant>
    </vt:vector>
  </HeadingPairs>
  <TitlesOfParts>
    <vt:vector size="74" baseType="lpstr">
      <vt:lpstr>Arial</vt:lpstr>
      <vt:lpstr>Calibri</vt:lpstr>
      <vt:lpstr>Calibri Light</vt:lpstr>
      <vt:lpstr>Tema di Office</vt:lpstr>
      <vt:lpstr> Central Bank Digital Currency</vt:lpstr>
      <vt:lpstr>Outline</vt:lpstr>
      <vt:lpstr>1. Main points of CBDC</vt:lpstr>
      <vt:lpstr>Cash features:</vt:lpstr>
      <vt:lpstr>Main points to be addressed</vt:lpstr>
      <vt:lpstr>2. State of the art</vt:lpstr>
      <vt:lpstr>Presentazione standard di PowerPoint</vt:lpstr>
      <vt:lpstr>Presentazione standard di PowerPoint</vt:lpstr>
      <vt:lpstr>Presentazione standard di PowerPoint</vt:lpstr>
      <vt:lpstr>3. Motivation</vt:lpstr>
      <vt:lpstr>3.1) The consumer perspective</vt:lpstr>
      <vt:lpstr>a) Cash and/or commercial bank money as means of payment decline </vt:lpstr>
      <vt:lpstr>Presentazione standard di PowerPoint</vt:lpstr>
      <vt:lpstr>Presentazione standard di PowerPoint</vt:lpstr>
      <vt:lpstr>b) The pandemic experience-Financial inclusion, see Auer (2020)</vt:lpstr>
      <vt:lpstr>Presentazione standard di PowerPoint</vt:lpstr>
      <vt:lpstr>Covid and payment system</vt:lpstr>
      <vt:lpstr>Presentazione standard di PowerPoint</vt:lpstr>
      <vt:lpstr>Presentazione standard di PowerPoint</vt:lpstr>
      <vt:lpstr>Presentazione standard di PowerPoint</vt:lpstr>
      <vt:lpstr>3.2) Central bank perspective</vt:lpstr>
      <vt:lpstr>a) Monetary policy perspective</vt:lpstr>
      <vt:lpstr>Monetary stability</vt:lpstr>
      <vt:lpstr>b) Cyber attacks</vt:lpstr>
      <vt:lpstr>3.3 Real economy perspective</vt:lpstr>
      <vt:lpstr>a) Foster digital innovation</vt:lpstr>
      <vt:lpstr>b)Outside threat</vt:lpstr>
      <vt:lpstr>4. A way to go (consumer perspective), see Auer (2020)</vt:lpstr>
      <vt:lpstr>a. Cash like-payment system b. Convenience to use</vt:lpstr>
      <vt:lpstr>c. Resilience d. Universal access-Privacy</vt:lpstr>
      <vt:lpstr>5. Architecture</vt:lpstr>
      <vt:lpstr>Presentazione standard di PowerPoint</vt:lpstr>
      <vt:lpstr>5.1 Indirect CBDC</vt:lpstr>
      <vt:lpstr>Presentazione standard di PowerPoint</vt:lpstr>
      <vt:lpstr>5.2 Direct CBDC</vt:lpstr>
      <vt:lpstr>5.3 Hybrid</vt:lpstr>
      <vt:lpstr>Issue: interaction with the payment system</vt:lpstr>
      <vt:lpstr>Issue: on-line/off-line payments</vt:lpstr>
      <vt:lpstr>Issue: legal tender</vt:lpstr>
      <vt:lpstr>6. Token-account</vt:lpstr>
      <vt:lpstr>6.1 Deposit account to central bank to all households and corporates </vt:lpstr>
      <vt:lpstr>Two approaches</vt:lpstr>
      <vt:lpstr>Presentazione standard di PowerPoint</vt:lpstr>
      <vt:lpstr>Presentazione standard di PowerPoint</vt:lpstr>
      <vt:lpstr>Presentazione standard di PowerPoint</vt:lpstr>
      <vt:lpstr>6.2 Digital token currency</vt:lpstr>
      <vt:lpstr>Presentazione standard di PowerPoint</vt:lpstr>
      <vt:lpstr>Two approaches:</vt:lpstr>
      <vt:lpstr>Presentazione standard di PowerPoint</vt:lpstr>
      <vt:lpstr>Presentazione standard di PowerPoint</vt:lpstr>
      <vt:lpstr>Presentazione standard di PowerPoint</vt:lpstr>
      <vt:lpstr>Continued</vt:lpstr>
      <vt:lpstr>Privacy issues continued….</vt:lpstr>
      <vt:lpstr>Presentazione standard di PowerPoint</vt:lpstr>
      <vt:lpstr>7. Technology</vt:lpstr>
      <vt:lpstr>Presentazione standard di PowerPoint</vt:lpstr>
      <vt:lpstr>Presentazione standard di PowerPoint</vt:lpstr>
      <vt:lpstr>Presentazione standard di PowerPoint</vt:lpstr>
      <vt:lpstr>8. Bank intermediation, monetary policy, real economy, financial stability</vt:lpstr>
      <vt:lpstr>Two scenarios: </vt:lpstr>
      <vt:lpstr>Central Bank</vt:lpstr>
      <vt:lpstr>Presentazione standard di PowerPoint</vt:lpstr>
      <vt:lpstr>Financial stability</vt:lpstr>
      <vt:lpstr> Monetary policy</vt:lpstr>
      <vt:lpstr>Presentazione standard di PowerPoint</vt:lpstr>
      <vt:lpstr>Presentazione standard di PowerPoint</vt:lpstr>
      <vt:lpstr>Summing up</vt:lpstr>
      <vt:lpstr>9. Digital Euro</vt:lpstr>
      <vt:lpstr>10. CBDC and Cryptoassets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Piera Castaldo</dc:creator>
  <cp:lastModifiedBy>daniele.marazzina@gmail.com</cp:lastModifiedBy>
  <cp:revision>306</cp:revision>
  <dcterms:created xsi:type="dcterms:W3CDTF">2019-07-23T14:37:18Z</dcterms:created>
  <dcterms:modified xsi:type="dcterms:W3CDTF">2022-02-16T12:12:57Z</dcterms:modified>
</cp:coreProperties>
</file>